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56"/>
  </p:notesMasterIdLst>
  <p:sldIdLst>
    <p:sldId id="257" r:id="rId2"/>
    <p:sldId id="306" r:id="rId3"/>
    <p:sldId id="325" r:id="rId4"/>
    <p:sldId id="273" r:id="rId5"/>
    <p:sldId id="274" r:id="rId6"/>
    <p:sldId id="275" r:id="rId7"/>
    <p:sldId id="307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76" r:id="rId18"/>
    <p:sldId id="310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317" r:id="rId29"/>
    <p:sldId id="318" r:id="rId30"/>
    <p:sldId id="319" r:id="rId31"/>
    <p:sldId id="323" r:id="rId32"/>
    <p:sldId id="312" r:id="rId33"/>
    <p:sldId id="315" r:id="rId34"/>
    <p:sldId id="326" r:id="rId35"/>
    <p:sldId id="316" r:id="rId36"/>
    <p:sldId id="313" r:id="rId37"/>
    <p:sldId id="277" r:id="rId38"/>
    <p:sldId id="314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278" r:id="rId49"/>
    <p:sldId id="308" r:id="rId50"/>
    <p:sldId id="309" r:id="rId51"/>
    <p:sldId id="324" r:id="rId52"/>
    <p:sldId id="320" r:id="rId53"/>
    <p:sldId id="321" r:id="rId54"/>
    <p:sldId id="322" r:id="rId55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DFD094-1228-4071-8CF7-77E0594D3887}" v="4" dt="2022-03-17T08:30:42.796"/>
    <p1510:client id="{88188CEE-82DA-4D27-BE49-08475982C858}" v="1395" dt="2022-03-16T19:25:55.284"/>
    <p1510:client id="{CEE3BF90-D6E0-8E43-908C-0664DA041BB3}" v="9" dt="2022-03-17T12:18:34.804"/>
    <p1510:client id="{FEC49DB0-B86F-4E76-B953-7D0B7FCB9C97}" v="23" dt="2022-03-17T15:56:37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69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A8C66-7D05-416E-8B6A-DD40EEFA3827}" type="datetimeFigureOut">
              <a:rPr lang="nl-BE" smtClean="0"/>
              <a:t>22/03/2022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A9471-88A4-4B7E-B320-60B6E7D14C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097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A9471-88A4-4B7E-B320-60B6E7D14C3F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93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A9471-88A4-4B7E-B320-60B6E7D14C3F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9372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l-BE" b="0" i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A9471-88A4-4B7E-B320-60B6E7D14C3F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6641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7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jpeg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Intro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>
            <a:extLst>
              <a:ext uri="{FF2B5EF4-FFF2-40B4-BE49-F238E27FC236}">
                <a16:creationId xmlns:a16="http://schemas.microsoft.com/office/drawing/2014/main" id="{05BE1272-15BF-0C45-900F-DE9BB1AE64B3}"/>
              </a:ext>
            </a:extLst>
          </p:cNvPr>
          <p:cNvSpPr/>
          <p:nvPr/>
        </p:nvSpPr>
        <p:spPr>
          <a:xfrm>
            <a:off x="186297" y="0"/>
            <a:ext cx="6624637" cy="4232713"/>
          </a:xfrm>
          <a:custGeom>
            <a:avLst/>
            <a:gdLst>
              <a:gd name="connsiteX0" fmla="*/ 0 w 6624637"/>
              <a:gd name="connsiteY0" fmla="*/ 0 h 4232713"/>
              <a:gd name="connsiteX1" fmla="*/ 6624637 w 6624637"/>
              <a:gd name="connsiteY1" fmla="*/ 0 h 4232713"/>
              <a:gd name="connsiteX2" fmla="*/ 6624637 w 6624637"/>
              <a:gd name="connsiteY2" fmla="*/ 3237864 h 4232713"/>
              <a:gd name="connsiteX3" fmla="*/ 6624637 w 6624637"/>
              <a:gd name="connsiteY3" fmla="*/ 3293637 h 4232713"/>
              <a:gd name="connsiteX4" fmla="*/ 6617078 w 6624637"/>
              <a:gd name="connsiteY4" fmla="*/ 3331078 h 4232713"/>
              <a:gd name="connsiteX5" fmla="*/ 6527762 w 6624637"/>
              <a:gd name="connsiteY5" fmla="*/ 3420394 h 4232713"/>
              <a:gd name="connsiteX6" fmla="*/ 6504240 w 6624637"/>
              <a:gd name="connsiteY6" fmla="*/ 3425143 h 4232713"/>
              <a:gd name="connsiteX7" fmla="*/ 6453175 w 6624637"/>
              <a:gd name="connsiteY7" fmla="*/ 3431714 h 4232713"/>
              <a:gd name="connsiteX8" fmla="*/ 301298 w 6624637"/>
              <a:gd name="connsiteY8" fmla="*/ 4223294 h 4232713"/>
              <a:gd name="connsiteX9" fmla="*/ 228101 w 6624637"/>
              <a:gd name="connsiteY9" fmla="*/ 4232713 h 4232713"/>
              <a:gd name="connsiteX10" fmla="*/ 187275 w 6624637"/>
              <a:gd name="connsiteY10" fmla="*/ 4228597 h 4232713"/>
              <a:gd name="connsiteX11" fmla="*/ 126 w 6624637"/>
              <a:gd name="connsiteY11" fmla="*/ 4041448 h 4232713"/>
              <a:gd name="connsiteX12" fmla="*/ 0 w 6624637"/>
              <a:gd name="connsiteY12" fmla="*/ 4040198 h 4232713"/>
              <a:gd name="connsiteX13" fmla="*/ 0 w 6624637"/>
              <a:gd name="connsiteY13" fmla="*/ 3945758 h 423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624637" h="4232713">
                <a:moveTo>
                  <a:pt x="0" y="0"/>
                </a:moveTo>
                <a:lnTo>
                  <a:pt x="6624637" y="0"/>
                </a:lnTo>
                <a:lnTo>
                  <a:pt x="6624637" y="3237864"/>
                </a:lnTo>
                <a:lnTo>
                  <a:pt x="6624637" y="3293637"/>
                </a:lnTo>
                <a:lnTo>
                  <a:pt x="6617078" y="3331078"/>
                </a:lnTo>
                <a:cubicBezTo>
                  <a:pt x="6600093" y="3371237"/>
                  <a:pt x="6567921" y="3403408"/>
                  <a:pt x="6527762" y="3420394"/>
                </a:cubicBezTo>
                <a:lnTo>
                  <a:pt x="6504240" y="3425143"/>
                </a:lnTo>
                <a:lnTo>
                  <a:pt x="6453175" y="3431714"/>
                </a:lnTo>
                <a:lnTo>
                  <a:pt x="301298" y="4223294"/>
                </a:lnTo>
                <a:lnTo>
                  <a:pt x="228101" y="4232713"/>
                </a:lnTo>
                <a:lnTo>
                  <a:pt x="187275" y="4228597"/>
                </a:lnTo>
                <a:cubicBezTo>
                  <a:pt x="93337" y="4209375"/>
                  <a:pt x="19349" y="4135386"/>
                  <a:pt x="126" y="4041448"/>
                </a:cubicBezTo>
                <a:lnTo>
                  <a:pt x="0" y="4040198"/>
                </a:lnTo>
                <a:lnTo>
                  <a:pt x="0" y="39457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95BFEB8-83B6-5447-A8CB-A9515B392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588" y="5928208"/>
            <a:ext cx="2731346" cy="75929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B1330DF-3D8E-F049-8E12-357A12207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622" y="365126"/>
            <a:ext cx="6025512" cy="19655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121BD5-9B02-F543-B85F-77FA54E53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914162">
            <a:off x="-3640523" y="5658386"/>
            <a:ext cx="4889334" cy="1835995"/>
          </a:xfrm>
          <a:prstGeom prst="rect">
            <a:avLst/>
          </a:prstGeom>
        </p:spPr>
      </p:pic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ED423028-0FDD-7B47-82AD-EEFF494C6F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4622" y="2506904"/>
            <a:ext cx="6341096" cy="9144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pic>
        <p:nvPicPr>
          <p:cNvPr id="5" name="Afbeelding 4" descr="Afbeelding met boom, buiten, weg, lucht&#10;&#10;Automatisch gegenereerde beschrijving">
            <a:extLst>
              <a:ext uri="{FF2B5EF4-FFF2-40B4-BE49-F238E27FC236}">
                <a16:creationId xmlns:a16="http://schemas.microsoft.com/office/drawing/2014/main" id="{F313B74A-2029-4B32-B452-400EDD3231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7973" r="20729"/>
          <a:stretch/>
        </p:blipFill>
        <p:spPr>
          <a:xfrm>
            <a:off x="7131485" y="-12712"/>
            <a:ext cx="5060515" cy="688315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3E8A3DF-76F9-4AFC-A86E-34954B2A44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02038" y="5752845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7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Intro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7">
            <a:extLst>
              <a:ext uri="{FF2B5EF4-FFF2-40B4-BE49-F238E27FC236}">
                <a16:creationId xmlns:a16="http://schemas.microsoft.com/office/drawing/2014/main" id="{CE0B5467-3425-DF4E-8AAA-116AA0F3FA4B}"/>
              </a:ext>
            </a:extLst>
          </p:cNvPr>
          <p:cNvSpPr/>
          <p:nvPr/>
        </p:nvSpPr>
        <p:spPr>
          <a:xfrm>
            <a:off x="3930331" y="-9208"/>
            <a:ext cx="8069582" cy="3006357"/>
          </a:xfrm>
          <a:custGeom>
            <a:avLst/>
            <a:gdLst>
              <a:gd name="connsiteX0" fmla="*/ 0 w 8064503"/>
              <a:gd name="connsiteY0" fmla="*/ 0 h 2803157"/>
              <a:gd name="connsiteX1" fmla="*/ 8064502 w 8064503"/>
              <a:gd name="connsiteY1" fmla="*/ 0 h 2803157"/>
              <a:gd name="connsiteX2" fmla="*/ 8064502 w 8064503"/>
              <a:gd name="connsiteY2" fmla="*/ 2132227 h 2803157"/>
              <a:gd name="connsiteX3" fmla="*/ 8064503 w 8064503"/>
              <a:gd name="connsiteY3" fmla="*/ 2132232 h 2803157"/>
              <a:gd name="connsiteX4" fmla="*/ 8064503 w 8064503"/>
              <a:gd name="connsiteY4" fmla="*/ 2179420 h 2803157"/>
              <a:gd name="connsiteX5" fmla="*/ 8061407 w 8064503"/>
              <a:gd name="connsiteY5" fmla="*/ 2194756 h 2803157"/>
              <a:gd name="connsiteX6" fmla="*/ 8008183 w 8064503"/>
              <a:gd name="connsiteY6" fmla="*/ 2247980 h 2803157"/>
              <a:gd name="connsiteX7" fmla="*/ 7979660 w 8064503"/>
              <a:gd name="connsiteY7" fmla="*/ 2253738 h 2803157"/>
              <a:gd name="connsiteX8" fmla="*/ 7964187 w 8064503"/>
              <a:gd name="connsiteY8" fmla="*/ 2254816 h 2803157"/>
              <a:gd name="connsiteX9" fmla="*/ 7930323 w 8064503"/>
              <a:gd name="connsiteY9" fmla="*/ 2247980 h 2803157"/>
              <a:gd name="connsiteX10" fmla="*/ 7905635 w 8064503"/>
              <a:gd name="connsiteY10" fmla="*/ 2233001 h 2803157"/>
              <a:gd name="connsiteX11" fmla="*/ 7888882 w 8064503"/>
              <a:gd name="connsiteY11" fmla="*/ 2214563 h 2803157"/>
              <a:gd name="connsiteX12" fmla="*/ 7888881 w 8064503"/>
              <a:gd name="connsiteY12" fmla="*/ 2214563 h 2803157"/>
              <a:gd name="connsiteX13" fmla="*/ 7905634 w 8064503"/>
              <a:gd name="connsiteY13" fmla="*/ 2233001 h 2803157"/>
              <a:gd name="connsiteX14" fmla="*/ 7930322 w 8064503"/>
              <a:gd name="connsiteY14" fmla="*/ 2247980 h 2803157"/>
              <a:gd name="connsiteX15" fmla="*/ 7964186 w 8064503"/>
              <a:gd name="connsiteY15" fmla="*/ 2254816 h 2803157"/>
              <a:gd name="connsiteX16" fmla="*/ 124694 w 8064503"/>
              <a:gd name="connsiteY16" fmla="*/ 2801093 h 2803157"/>
              <a:gd name="connsiteX17" fmla="*/ 124693 w 8064503"/>
              <a:gd name="connsiteY17" fmla="*/ 2801093 h 2803157"/>
              <a:gd name="connsiteX18" fmla="*/ 95080 w 8064503"/>
              <a:gd name="connsiteY18" fmla="*/ 2803157 h 2803157"/>
              <a:gd name="connsiteX19" fmla="*/ 63375 w 8064503"/>
              <a:gd name="connsiteY19" fmla="*/ 2796756 h 2803157"/>
              <a:gd name="connsiteX20" fmla="*/ 6771 w 8064503"/>
              <a:gd name="connsiteY20" fmla="*/ 2740152 h 2803157"/>
              <a:gd name="connsiteX21" fmla="*/ 1 w 8064503"/>
              <a:gd name="connsiteY21" fmla="*/ 2706617 h 2803157"/>
              <a:gd name="connsiteX22" fmla="*/ 1 w 8064503"/>
              <a:gd name="connsiteY22" fmla="*/ 2690885 h 2803157"/>
              <a:gd name="connsiteX23" fmla="*/ 6771 w 8064503"/>
              <a:gd name="connsiteY23" fmla="*/ 2657350 h 2803157"/>
              <a:gd name="connsiteX24" fmla="*/ 6777 w 8064503"/>
              <a:gd name="connsiteY24" fmla="*/ 2657342 h 2803157"/>
              <a:gd name="connsiteX25" fmla="*/ 7938 w 8064503"/>
              <a:gd name="connsiteY25" fmla="*/ 2655932 h 2803157"/>
              <a:gd name="connsiteX26" fmla="*/ 7938 w 8064503"/>
              <a:gd name="connsiteY26" fmla="*/ 2655705 h 2803157"/>
              <a:gd name="connsiteX27" fmla="*/ 6777 w 8064503"/>
              <a:gd name="connsiteY27" fmla="*/ 2657342 h 2803157"/>
              <a:gd name="connsiteX28" fmla="*/ 6770 w 8064503"/>
              <a:gd name="connsiteY28" fmla="*/ 2657350 h 2803157"/>
              <a:gd name="connsiteX29" fmla="*/ 0 w 8064503"/>
              <a:gd name="connsiteY29" fmla="*/ 2690885 h 2803157"/>
              <a:gd name="connsiteX0" fmla="*/ 5080 w 8064503"/>
              <a:gd name="connsiteY0" fmla="*/ 0 h 2991117"/>
              <a:gd name="connsiteX1" fmla="*/ 8064502 w 8064503"/>
              <a:gd name="connsiteY1" fmla="*/ 187960 h 2991117"/>
              <a:gd name="connsiteX2" fmla="*/ 8064502 w 8064503"/>
              <a:gd name="connsiteY2" fmla="*/ 2320187 h 2991117"/>
              <a:gd name="connsiteX3" fmla="*/ 8064503 w 8064503"/>
              <a:gd name="connsiteY3" fmla="*/ 2320192 h 2991117"/>
              <a:gd name="connsiteX4" fmla="*/ 8064503 w 8064503"/>
              <a:gd name="connsiteY4" fmla="*/ 2367380 h 2991117"/>
              <a:gd name="connsiteX5" fmla="*/ 8061407 w 8064503"/>
              <a:gd name="connsiteY5" fmla="*/ 2382716 h 2991117"/>
              <a:gd name="connsiteX6" fmla="*/ 8008183 w 8064503"/>
              <a:gd name="connsiteY6" fmla="*/ 2435940 h 2991117"/>
              <a:gd name="connsiteX7" fmla="*/ 7979660 w 8064503"/>
              <a:gd name="connsiteY7" fmla="*/ 2441698 h 2991117"/>
              <a:gd name="connsiteX8" fmla="*/ 7964187 w 8064503"/>
              <a:gd name="connsiteY8" fmla="*/ 2442776 h 2991117"/>
              <a:gd name="connsiteX9" fmla="*/ 7930323 w 8064503"/>
              <a:gd name="connsiteY9" fmla="*/ 2435940 h 2991117"/>
              <a:gd name="connsiteX10" fmla="*/ 7905635 w 8064503"/>
              <a:gd name="connsiteY10" fmla="*/ 2420961 h 2991117"/>
              <a:gd name="connsiteX11" fmla="*/ 7888882 w 8064503"/>
              <a:gd name="connsiteY11" fmla="*/ 2402523 h 2991117"/>
              <a:gd name="connsiteX12" fmla="*/ 7888881 w 8064503"/>
              <a:gd name="connsiteY12" fmla="*/ 2402523 h 2991117"/>
              <a:gd name="connsiteX13" fmla="*/ 7905634 w 8064503"/>
              <a:gd name="connsiteY13" fmla="*/ 2420961 h 2991117"/>
              <a:gd name="connsiteX14" fmla="*/ 7930322 w 8064503"/>
              <a:gd name="connsiteY14" fmla="*/ 2435940 h 2991117"/>
              <a:gd name="connsiteX15" fmla="*/ 7964186 w 8064503"/>
              <a:gd name="connsiteY15" fmla="*/ 2442776 h 2991117"/>
              <a:gd name="connsiteX16" fmla="*/ 124694 w 8064503"/>
              <a:gd name="connsiteY16" fmla="*/ 2989053 h 2991117"/>
              <a:gd name="connsiteX17" fmla="*/ 124693 w 8064503"/>
              <a:gd name="connsiteY17" fmla="*/ 2989053 h 2991117"/>
              <a:gd name="connsiteX18" fmla="*/ 95080 w 8064503"/>
              <a:gd name="connsiteY18" fmla="*/ 2991117 h 2991117"/>
              <a:gd name="connsiteX19" fmla="*/ 63375 w 8064503"/>
              <a:gd name="connsiteY19" fmla="*/ 2984716 h 2991117"/>
              <a:gd name="connsiteX20" fmla="*/ 6771 w 8064503"/>
              <a:gd name="connsiteY20" fmla="*/ 2928112 h 2991117"/>
              <a:gd name="connsiteX21" fmla="*/ 1 w 8064503"/>
              <a:gd name="connsiteY21" fmla="*/ 2894577 h 2991117"/>
              <a:gd name="connsiteX22" fmla="*/ 1 w 8064503"/>
              <a:gd name="connsiteY22" fmla="*/ 2878845 h 2991117"/>
              <a:gd name="connsiteX23" fmla="*/ 6771 w 8064503"/>
              <a:gd name="connsiteY23" fmla="*/ 2845310 h 2991117"/>
              <a:gd name="connsiteX24" fmla="*/ 6777 w 8064503"/>
              <a:gd name="connsiteY24" fmla="*/ 2845302 h 2991117"/>
              <a:gd name="connsiteX25" fmla="*/ 7938 w 8064503"/>
              <a:gd name="connsiteY25" fmla="*/ 2843892 h 2991117"/>
              <a:gd name="connsiteX26" fmla="*/ 7938 w 8064503"/>
              <a:gd name="connsiteY26" fmla="*/ 2843665 h 2991117"/>
              <a:gd name="connsiteX27" fmla="*/ 6777 w 8064503"/>
              <a:gd name="connsiteY27" fmla="*/ 2845302 h 2991117"/>
              <a:gd name="connsiteX28" fmla="*/ 6770 w 8064503"/>
              <a:gd name="connsiteY28" fmla="*/ 2845310 h 2991117"/>
              <a:gd name="connsiteX29" fmla="*/ 0 w 8064503"/>
              <a:gd name="connsiteY29" fmla="*/ 2878845 h 2991117"/>
              <a:gd name="connsiteX30" fmla="*/ 5080 w 8064503"/>
              <a:gd name="connsiteY30" fmla="*/ 0 h 2991117"/>
              <a:gd name="connsiteX0" fmla="*/ 5080 w 8069582"/>
              <a:gd name="connsiteY0" fmla="*/ 0 h 2991117"/>
              <a:gd name="connsiteX1" fmla="*/ 8069582 w 8069582"/>
              <a:gd name="connsiteY1" fmla="*/ 5080 h 2991117"/>
              <a:gd name="connsiteX2" fmla="*/ 8064502 w 8069582"/>
              <a:gd name="connsiteY2" fmla="*/ 2320187 h 2991117"/>
              <a:gd name="connsiteX3" fmla="*/ 8064503 w 8069582"/>
              <a:gd name="connsiteY3" fmla="*/ 2320192 h 2991117"/>
              <a:gd name="connsiteX4" fmla="*/ 8064503 w 8069582"/>
              <a:gd name="connsiteY4" fmla="*/ 2367380 h 2991117"/>
              <a:gd name="connsiteX5" fmla="*/ 8061407 w 8069582"/>
              <a:gd name="connsiteY5" fmla="*/ 2382716 h 2991117"/>
              <a:gd name="connsiteX6" fmla="*/ 8008183 w 8069582"/>
              <a:gd name="connsiteY6" fmla="*/ 2435940 h 2991117"/>
              <a:gd name="connsiteX7" fmla="*/ 7979660 w 8069582"/>
              <a:gd name="connsiteY7" fmla="*/ 2441698 h 2991117"/>
              <a:gd name="connsiteX8" fmla="*/ 7964187 w 8069582"/>
              <a:gd name="connsiteY8" fmla="*/ 2442776 h 2991117"/>
              <a:gd name="connsiteX9" fmla="*/ 7930323 w 8069582"/>
              <a:gd name="connsiteY9" fmla="*/ 2435940 h 2991117"/>
              <a:gd name="connsiteX10" fmla="*/ 7905635 w 8069582"/>
              <a:gd name="connsiteY10" fmla="*/ 2420961 h 2991117"/>
              <a:gd name="connsiteX11" fmla="*/ 7888882 w 8069582"/>
              <a:gd name="connsiteY11" fmla="*/ 2402523 h 2991117"/>
              <a:gd name="connsiteX12" fmla="*/ 7888881 w 8069582"/>
              <a:gd name="connsiteY12" fmla="*/ 2402523 h 2991117"/>
              <a:gd name="connsiteX13" fmla="*/ 7905634 w 8069582"/>
              <a:gd name="connsiteY13" fmla="*/ 2420961 h 2991117"/>
              <a:gd name="connsiteX14" fmla="*/ 7930322 w 8069582"/>
              <a:gd name="connsiteY14" fmla="*/ 2435940 h 2991117"/>
              <a:gd name="connsiteX15" fmla="*/ 7964186 w 8069582"/>
              <a:gd name="connsiteY15" fmla="*/ 2442776 h 2991117"/>
              <a:gd name="connsiteX16" fmla="*/ 124694 w 8069582"/>
              <a:gd name="connsiteY16" fmla="*/ 2989053 h 2991117"/>
              <a:gd name="connsiteX17" fmla="*/ 124693 w 8069582"/>
              <a:gd name="connsiteY17" fmla="*/ 2989053 h 2991117"/>
              <a:gd name="connsiteX18" fmla="*/ 95080 w 8069582"/>
              <a:gd name="connsiteY18" fmla="*/ 2991117 h 2991117"/>
              <a:gd name="connsiteX19" fmla="*/ 63375 w 8069582"/>
              <a:gd name="connsiteY19" fmla="*/ 2984716 h 2991117"/>
              <a:gd name="connsiteX20" fmla="*/ 6771 w 8069582"/>
              <a:gd name="connsiteY20" fmla="*/ 2928112 h 2991117"/>
              <a:gd name="connsiteX21" fmla="*/ 1 w 8069582"/>
              <a:gd name="connsiteY21" fmla="*/ 2894577 h 2991117"/>
              <a:gd name="connsiteX22" fmla="*/ 1 w 8069582"/>
              <a:gd name="connsiteY22" fmla="*/ 2878845 h 2991117"/>
              <a:gd name="connsiteX23" fmla="*/ 6771 w 8069582"/>
              <a:gd name="connsiteY23" fmla="*/ 2845310 h 2991117"/>
              <a:gd name="connsiteX24" fmla="*/ 6777 w 8069582"/>
              <a:gd name="connsiteY24" fmla="*/ 2845302 h 2991117"/>
              <a:gd name="connsiteX25" fmla="*/ 7938 w 8069582"/>
              <a:gd name="connsiteY25" fmla="*/ 2843892 h 2991117"/>
              <a:gd name="connsiteX26" fmla="*/ 7938 w 8069582"/>
              <a:gd name="connsiteY26" fmla="*/ 2843665 h 2991117"/>
              <a:gd name="connsiteX27" fmla="*/ 6777 w 8069582"/>
              <a:gd name="connsiteY27" fmla="*/ 2845302 h 2991117"/>
              <a:gd name="connsiteX28" fmla="*/ 6770 w 8069582"/>
              <a:gd name="connsiteY28" fmla="*/ 2845310 h 2991117"/>
              <a:gd name="connsiteX29" fmla="*/ 0 w 8069582"/>
              <a:gd name="connsiteY29" fmla="*/ 2878845 h 2991117"/>
              <a:gd name="connsiteX30" fmla="*/ 5080 w 8069582"/>
              <a:gd name="connsiteY30" fmla="*/ 0 h 2991117"/>
              <a:gd name="connsiteX0" fmla="*/ 5080 w 8069582"/>
              <a:gd name="connsiteY0" fmla="*/ 0 h 2991117"/>
              <a:gd name="connsiteX1" fmla="*/ 8069582 w 8069582"/>
              <a:gd name="connsiteY1" fmla="*/ 5080 h 2991117"/>
              <a:gd name="connsiteX2" fmla="*/ 8064502 w 8069582"/>
              <a:gd name="connsiteY2" fmla="*/ 2320187 h 2991117"/>
              <a:gd name="connsiteX3" fmla="*/ 8064503 w 8069582"/>
              <a:gd name="connsiteY3" fmla="*/ 2320192 h 2991117"/>
              <a:gd name="connsiteX4" fmla="*/ 8064503 w 8069582"/>
              <a:gd name="connsiteY4" fmla="*/ 2367380 h 2991117"/>
              <a:gd name="connsiteX5" fmla="*/ 8061407 w 8069582"/>
              <a:gd name="connsiteY5" fmla="*/ 2382716 h 2991117"/>
              <a:gd name="connsiteX6" fmla="*/ 8008183 w 8069582"/>
              <a:gd name="connsiteY6" fmla="*/ 2435940 h 2991117"/>
              <a:gd name="connsiteX7" fmla="*/ 7979660 w 8069582"/>
              <a:gd name="connsiteY7" fmla="*/ 2441698 h 2991117"/>
              <a:gd name="connsiteX8" fmla="*/ 7964187 w 8069582"/>
              <a:gd name="connsiteY8" fmla="*/ 2442776 h 2991117"/>
              <a:gd name="connsiteX9" fmla="*/ 7930323 w 8069582"/>
              <a:gd name="connsiteY9" fmla="*/ 2435940 h 2991117"/>
              <a:gd name="connsiteX10" fmla="*/ 7905635 w 8069582"/>
              <a:gd name="connsiteY10" fmla="*/ 2420961 h 2991117"/>
              <a:gd name="connsiteX11" fmla="*/ 7888882 w 8069582"/>
              <a:gd name="connsiteY11" fmla="*/ 2402523 h 2991117"/>
              <a:gd name="connsiteX12" fmla="*/ 7888881 w 8069582"/>
              <a:gd name="connsiteY12" fmla="*/ 2402523 h 2991117"/>
              <a:gd name="connsiteX13" fmla="*/ 7905634 w 8069582"/>
              <a:gd name="connsiteY13" fmla="*/ 2420961 h 2991117"/>
              <a:gd name="connsiteX14" fmla="*/ 7930322 w 8069582"/>
              <a:gd name="connsiteY14" fmla="*/ 2435940 h 2991117"/>
              <a:gd name="connsiteX15" fmla="*/ 7964186 w 8069582"/>
              <a:gd name="connsiteY15" fmla="*/ 2442776 h 2991117"/>
              <a:gd name="connsiteX16" fmla="*/ 124694 w 8069582"/>
              <a:gd name="connsiteY16" fmla="*/ 2989053 h 2991117"/>
              <a:gd name="connsiteX17" fmla="*/ 124693 w 8069582"/>
              <a:gd name="connsiteY17" fmla="*/ 2989053 h 2991117"/>
              <a:gd name="connsiteX18" fmla="*/ 95080 w 8069582"/>
              <a:gd name="connsiteY18" fmla="*/ 2991117 h 2991117"/>
              <a:gd name="connsiteX19" fmla="*/ 63375 w 8069582"/>
              <a:gd name="connsiteY19" fmla="*/ 2984716 h 2991117"/>
              <a:gd name="connsiteX20" fmla="*/ 6771 w 8069582"/>
              <a:gd name="connsiteY20" fmla="*/ 2928112 h 2991117"/>
              <a:gd name="connsiteX21" fmla="*/ 1 w 8069582"/>
              <a:gd name="connsiteY21" fmla="*/ 2894577 h 2991117"/>
              <a:gd name="connsiteX22" fmla="*/ 1 w 8069582"/>
              <a:gd name="connsiteY22" fmla="*/ 2878845 h 2991117"/>
              <a:gd name="connsiteX23" fmla="*/ 6771 w 8069582"/>
              <a:gd name="connsiteY23" fmla="*/ 2845310 h 2991117"/>
              <a:gd name="connsiteX24" fmla="*/ 6777 w 8069582"/>
              <a:gd name="connsiteY24" fmla="*/ 2845302 h 2991117"/>
              <a:gd name="connsiteX25" fmla="*/ 7938 w 8069582"/>
              <a:gd name="connsiteY25" fmla="*/ 2843892 h 2991117"/>
              <a:gd name="connsiteX26" fmla="*/ 7938 w 8069582"/>
              <a:gd name="connsiteY26" fmla="*/ 2843665 h 2991117"/>
              <a:gd name="connsiteX27" fmla="*/ 6777 w 8069582"/>
              <a:gd name="connsiteY27" fmla="*/ 2845302 h 2991117"/>
              <a:gd name="connsiteX28" fmla="*/ 6770 w 8069582"/>
              <a:gd name="connsiteY28" fmla="*/ 2845310 h 2991117"/>
              <a:gd name="connsiteX29" fmla="*/ 0 w 8069582"/>
              <a:gd name="connsiteY29" fmla="*/ 2878845 h 2991117"/>
              <a:gd name="connsiteX30" fmla="*/ 5080 w 8069582"/>
              <a:gd name="connsiteY30" fmla="*/ 0 h 2991117"/>
              <a:gd name="connsiteX0" fmla="*/ 5080 w 8069582"/>
              <a:gd name="connsiteY0" fmla="*/ 10160 h 3001277"/>
              <a:gd name="connsiteX1" fmla="*/ 8069582 w 8069582"/>
              <a:gd name="connsiteY1" fmla="*/ 0 h 3001277"/>
              <a:gd name="connsiteX2" fmla="*/ 8064502 w 8069582"/>
              <a:gd name="connsiteY2" fmla="*/ 2330347 h 3001277"/>
              <a:gd name="connsiteX3" fmla="*/ 8064503 w 8069582"/>
              <a:gd name="connsiteY3" fmla="*/ 2330352 h 3001277"/>
              <a:gd name="connsiteX4" fmla="*/ 8064503 w 8069582"/>
              <a:gd name="connsiteY4" fmla="*/ 2377540 h 3001277"/>
              <a:gd name="connsiteX5" fmla="*/ 8061407 w 8069582"/>
              <a:gd name="connsiteY5" fmla="*/ 2392876 h 3001277"/>
              <a:gd name="connsiteX6" fmla="*/ 8008183 w 8069582"/>
              <a:gd name="connsiteY6" fmla="*/ 2446100 h 3001277"/>
              <a:gd name="connsiteX7" fmla="*/ 7979660 w 8069582"/>
              <a:gd name="connsiteY7" fmla="*/ 2451858 h 3001277"/>
              <a:gd name="connsiteX8" fmla="*/ 7964187 w 8069582"/>
              <a:gd name="connsiteY8" fmla="*/ 2452936 h 3001277"/>
              <a:gd name="connsiteX9" fmla="*/ 7930323 w 8069582"/>
              <a:gd name="connsiteY9" fmla="*/ 2446100 h 3001277"/>
              <a:gd name="connsiteX10" fmla="*/ 7905635 w 8069582"/>
              <a:gd name="connsiteY10" fmla="*/ 2431121 h 3001277"/>
              <a:gd name="connsiteX11" fmla="*/ 7888882 w 8069582"/>
              <a:gd name="connsiteY11" fmla="*/ 2412683 h 3001277"/>
              <a:gd name="connsiteX12" fmla="*/ 7888881 w 8069582"/>
              <a:gd name="connsiteY12" fmla="*/ 2412683 h 3001277"/>
              <a:gd name="connsiteX13" fmla="*/ 7905634 w 8069582"/>
              <a:gd name="connsiteY13" fmla="*/ 2431121 h 3001277"/>
              <a:gd name="connsiteX14" fmla="*/ 7930322 w 8069582"/>
              <a:gd name="connsiteY14" fmla="*/ 2446100 h 3001277"/>
              <a:gd name="connsiteX15" fmla="*/ 7964186 w 8069582"/>
              <a:gd name="connsiteY15" fmla="*/ 2452936 h 3001277"/>
              <a:gd name="connsiteX16" fmla="*/ 124694 w 8069582"/>
              <a:gd name="connsiteY16" fmla="*/ 2999213 h 3001277"/>
              <a:gd name="connsiteX17" fmla="*/ 124693 w 8069582"/>
              <a:gd name="connsiteY17" fmla="*/ 2999213 h 3001277"/>
              <a:gd name="connsiteX18" fmla="*/ 95080 w 8069582"/>
              <a:gd name="connsiteY18" fmla="*/ 3001277 h 3001277"/>
              <a:gd name="connsiteX19" fmla="*/ 63375 w 8069582"/>
              <a:gd name="connsiteY19" fmla="*/ 2994876 h 3001277"/>
              <a:gd name="connsiteX20" fmla="*/ 6771 w 8069582"/>
              <a:gd name="connsiteY20" fmla="*/ 2938272 h 3001277"/>
              <a:gd name="connsiteX21" fmla="*/ 1 w 8069582"/>
              <a:gd name="connsiteY21" fmla="*/ 2904737 h 3001277"/>
              <a:gd name="connsiteX22" fmla="*/ 1 w 8069582"/>
              <a:gd name="connsiteY22" fmla="*/ 2889005 h 3001277"/>
              <a:gd name="connsiteX23" fmla="*/ 6771 w 8069582"/>
              <a:gd name="connsiteY23" fmla="*/ 2855470 h 3001277"/>
              <a:gd name="connsiteX24" fmla="*/ 6777 w 8069582"/>
              <a:gd name="connsiteY24" fmla="*/ 2855462 h 3001277"/>
              <a:gd name="connsiteX25" fmla="*/ 7938 w 8069582"/>
              <a:gd name="connsiteY25" fmla="*/ 2854052 h 3001277"/>
              <a:gd name="connsiteX26" fmla="*/ 7938 w 8069582"/>
              <a:gd name="connsiteY26" fmla="*/ 2853825 h 3001277"/>
              <a:gd name="connsiteX27" fmla="*/ 6777 w 8069582"/>
              <a:gd name="connsiteY27" fmla="*/ 2855462 h 3001277"/>
              <a:gd name="connsiteX28" fmla="*/ 6770 w 8069582"/>
              <a:gd name="connsiteY28" fmla="*/ 2855470 h 3001277"/>
              <a:gd name="connsiteX29" fmla="*/ 0 w 8069582"/>
              <a:gd name="connsiteY29" fmla="*/ 2889005 h 3001277"/>
              <a:gd name="connsiteX30" fmla="*/ 5080 w 8069582"/>
              <a:gd name="connsiteY30" fmla="*/ 10160 h 3001277"/>
              <a:gd name="connsiteX0" fmla="*/ 5080 w 8069582"/>
              <a:gd name="connsiteY0" fmla="*/ 0 h 3006357"/>
              <a:gd name="connsiteX1" fmla="*/ 8069582 w 8069582"/>
              <a:gd name="connsiteY1" fmla="*/ 5080 h 3006357"/>
              <a:gd name="connsiteX2" fmla="*/ 8064502 w 8069582"/>
              <a:gd name="connsiteY2" fmla="*/ 2335427 h 3006357"/>
              <a:gd name="connsiteX3" fmla="*/ 8064503 w 8069582"/>
              <a:gd name="connsiteY3" fmla="*/ 2335432 h 3006357"/>
              <a:gd name="connsiteX4" fmla="*/ 8064503 w 8069582"/>
              <a:gd name="connsiteY4" fmla="*/ 2382620 h 3006357"/>
              <a:gd name="connsiteX5" fmla="*/ 8061407 w 8069582"/>
              <a:gd name="connsiteY5" fmla="*/ 2397956 h 3006357"/>
              <a:gd name="connsiteX6" fmla="*/ 8008183 w 8069582"/>
              <a:gd name="connsiteY6" fmla="*/ 2451180 h 3006357"/>
              <a:gd name="connsiteX7" fmla="*/ 7979660 w 8069582"/>
              <a:gd name="connsiteY7" fmla="*/ 2456938 h 3006357"/>
              <a:gd name="connsiteX8" fmla="*/ 7964187 w 8069582"/>
              <a:gd name="connsiteY8" fmla="*/ 2458016 h 3006357"/>
              <a:gd name="connsiteX9" fmla="*/ 7930323 w 8069582"/>
              <a:gd name="connsiteY9" fmla="*/ 2451180 h 3006357"/>
              <a:gd name="connsiteX10" fmla="*/ 7905635 w 8069582"/>
              <a:gd name="connsiteY10" fmla="*/ 2436201 h 3006357"/>
              <a:gd name="connsiteX11" fmla="*/ 7888882 w 8069582"/>
              <a:gd name="connsiteY11" fmla="*/ 2417763 h 3006357"/>
              <a:gd name="connsiteX12" fmla="*/ 7888881 w 8069582"/>
              <a:gd name="connsiteY12" fmla="*/ 2417763 h 3006357"/>
              <a:gd name="connsiteX13" fmla="*/ 7905634 w 8069582"/>
              <a:gd name="connsiteY13" fmla="*/ 2436201 h 3006357"/>
              <a:gd name="connsiteX14" fmla="*/ 7930322 w 8069582"/>
              <a:gd name="connsiteY14" fmla="*/ 2451180 h 3006357"/>
              <a:gd name="connsiteX15" fmla="*/ 7964186 w 8069582"/>
              <a:gd name="connsiteY15" fmla="*/ 2458016 h 3006357"/>
              <a:gd name="connsiteX16" fmla="*/ 124694 w 8069582"/>
              <a:gd name="connsiteY16" fmla="*/ 3004293 h 3006357"/>
              <a:gd name="connsiteX17" fmla="*/ 124693 w 8069582"/>
              <a:gd name="connsiteY17" fmla="*/ 3004293 h 3006357"/>
              <a:gd name="connsiteX18" fmla="*/ 95080 w 8069582"/>
              <a:gd name="connsiteY18" fmla="*/ 3006357 h 3006357"/>
              <a:gd name="connsiteX19" fmla="*/ 63375 w 8069582"/>
              <a:gd name="connsiteY19" fmla="*/ 2999956 h 3006357"/>
              <a:gd name="connsiteX20" fmla="*/ 6771 w 8069582"/>
              <a:gd name="connsiteY20" fmla="*/ 2943352 h 3006357"/>
              <a:gd name="connsiteX21" fmla="*/ 1 w 8069582"/>
              <a:gd name="connsiteY21" fmla="*/ 2909817 h 3006357"/>
              <a:gd name="connsiteX22" fmla="*/ 1 w 8069582"/>
              <a:gd name="connsiteY22" fmla="*/ 2894085 h 3006357"/>
              <a:gd name="connsiteX23" fmla="*/ 6771 w 8069582"/>
              <a:gd name="connsiteY23" fmla="*/ 2860550 h 3006357"/>
              <a:gd name="connsiteX24" fmla="*/ 6777 w 8069582"/>
              <a:gd name="connsiteY24" fmla="*/ 2860542 h 3006357"/>
              <a:gd name="connsiteX25" fmla="*/ 7938 w 8069582"/>
              <a:gd name="connsiteY25" fmla="*/ 2859132 h 3006357"/>
              <a:gd name="connsiteX26" fmla="*/ 7938 w 8069582"/>
              <a:gd name="connsiteY26" fmla="*/ 2858905 h 3006357"/>
              <a:gd name="connsiteX27" fmla="*/ 6777 w 8069582"/>
              <a:gd name="connsiteY27" fmla="*/ 2860542 h 3006357"/>
              <a:gd name="connsiteX28" fmla="*/ 6770 w 8069582"/>
              <a:gd name="connsiteY28" fmla="*/ 2860550 h 3006357"/>
              <a:gd name="connsiteX29" fmla="*/ 0 w 8069582"/>
              <a:gd name="connsiteY29" fmla="*/ 2894085 h 3006357"/>
              <a:gd name="connsiteX30" fmla="*/ 5080 w 8069582"/>
              <a:gd name="connsiteY30" fmla="*/ 0 h 300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069582" h="3006357">
                <a:moveTo>
                  <a:pt x="5080" y="0"/>
                </a:moveTo>
                <a:lnTo>
                  <a:pt x="8069582" y="5080"/>
                </a:lnTo>
                <a:cubicBezTo>
                  <a:pt x="8067889" y="776782"/>
                  <a:pt x="8066195" y="1563725"/>
                  <a:pt x="8064502" y="2335427"/>
                </a:cubicBezTo>
                <a:cubicBezTo>
                  <a:pt x="8064502" y="2335429"/>
                  <a:pt x="8064503" y="2335430"/>
                  <a:pt x="8064503" y="2335432"/>
                </a:cubicBezTo>
                <a:lnTo>
                  <a:pt x="8064503" y="2382620"/>
                </a:lnTo>
                <a:lnTo>
                  <a:pt x="8061407" y="2397956"/>
                </a:lnTo>
                <a:cubicBezTo>
                  <a:pt x="8051285" y="2421887"/>
                  <a:pt x="8032114" y="2441058"/>
                  <a:pt x="8008183" y="2451180"/>
                </a:cubicBezTo>
                <a:lnTo>
                  <a:pt x="7979660" y="2456938"/>
                </a:lnTo>
                <a:lnTo>
                  <a:pt x="7964187" y="2458016"/>
                </a:lnTo>
                <a:lnTo>
                  <a:pt x="7930323" y="2451180"/>
                </a:lnTo>
                <a:cubicBezTo>
                  <a:pt x="7921349" y="2447384"/>
                  <a:pt x="7913044" y="2442316"/>
                  <a:pt x="7905635" y="2436201"/>
                </a:cubicBezTo>
                <a:lnTo>
                  <a:pt x="7888882" y="2417763"/>
                </a:lnTo>
                <a:lnTo>
                  <a:pt x="7888881" y="2417763"/>
                </a:lnTo>
                <a:lnTo>
                  <a:pt x="7905634" y="2436201"/>
                </a:lnTo>
                <a:cubicBezTo>
                  <a:pt x="7913043" y="2442316"/>
                  <a:pt x="7921348" y="2447384"/>
                  <a:pt x="7930322" y="2451180"/>
                </a:cubicBezTo>
                <a:lnTo>
                  <a:pt x="7964186" y="2458016"/>
                </a:lnTo>
                <a:lnTo>
                  <a:pt x="124694" y="3004293"/>
                </a:lnTo>
                <a:lnTo>
                  <a:pt x="124693" y="3004293"/>
                </a:lnTo>
                <a:lnTo>
                  <a:pt x="95080" y="3006357"/>
                </a:lnTo>
                <a:lnTo>
                  <a:pt x="63375" y="2999956"/>
                </a:lnTo>
                <a:cubicBezTo>
                  <a:pt x="37924" y="2989191"/>
                  <a:pt x="17536" y="2968803"/>
                  <a:pt x="6771" y="2943352"/>
                </a:cubicBezTo>
                <a:lnTo>
                  <a:pt x="1" y="2909817"/>
                </a:lnTo>
                <a:lnTo>
                  <a:pt x="1" y="2894085"/>
                </a:lnTo>
                <a:lnTo>
                  <a:pt x="6771" y="2860550"/>
                </a:lnTo>
                <a:cubicBezTo>
                  <a:pt x="6773" y="2860547"/>
                  <a:pt x="6775" y="2860545"/>
                  <a:pt x="6777" y="2860542"/>
                </a:cubicBezTo>
                <a:lnTo>
                  <a:pt x="7938" y="2859132"/>
                </a:lnTo>
                <a:lnTo>
                  <a:pt x="7938" y="2858905"/>
                </a:lnTo>
                <a:lnTo>
                  <a:pt x="6777" y="2860542"/>
                </a:lnTo>
                <a:cubicBezTo>
                  <a:pt x="6775" y="2860545"/>
                  <a:pt x="6772" y="2860547"/>
                  <a:pt x="6770" y="2860550"/>
                </a:cubicBezTo>
                <a:lnTo>
                  <a:pt x="0" y="2894085"/>
                </a:lnTo>
                <a:cubicBezTo>
                  <a:pt x="0" y="1997123"/>
                  <a:pt x="5080" y="896962"/>
                  <a:pt x="50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8E7EF13-2E58-9948-A316-3840F57D4E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12894" y="680573"/>
            <a:ext cx="7362783" cy="1161977"/>
          </a:xfrm>
          <a:prstGeom prst="rect">
            <a:avLst/>
          </a:prstGeom>
        </p:spPr>
        <p:txBody>
          <a:bodyPr anchor="t" anchorCtr="0"/>
          <a:lstStyle>
            <a:lvl1pPr algn="l">
              <a:defRPr sz="4000" b="1" i="0">
                <a:solidFill>
                  <a:schemeClr val="bg1"/>
                </a:solidFill>
                <a:latin typeface="Flanders Art Sans" pitchFamily="2" charset="77"/>
              </a:defRPr>
            </a:lvl1pPr>
          </a:lstStyle>
          <a:p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>
              <a:effectLst/>
              <a:latin typeface="Flanders Art Sans" pitchFamily="2" charset="77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EA99119-BD3D-5540-A4DA-4CA6DAD3D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59CF03-53D7-2E46-836D-4D52E5A5F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96212">
            <a:off x="8635611" y="6648148"/>
            <a:ext cx="4889334" cy="1835995"/>
          </a:xfrm>
          <a:prstGeom prst="rect">
            <a:avLst/>
          </a:prstGeom>
        </p:spPr>
      </p:pic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CE8B8A6-D46D-394B-9169-2681B3F754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11298" y="1960367"/>
            <a:ext cx="7362782" cy="4316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40D4945-3416-144A-B533-39C9F9F714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11298" y="3174946"/>
            <a:ext cx="7421562" cy="15700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B763DBED-7212-CB4B-8CB8-5AF12FE88DA1}"/>
              </a:ext>
            </a:extLst>
          </p:cNvPr>
          <p:cNvSpPr/>
          <p:nvPr/>
        </p:nvSpPr>
        <p:spPr>
          <a:xfrm>
            <a:off x="3942188" y="2844617"/>
            <a:ext cx="1161" cy="1637"/>
          </a:xfrm>
          <a:custGeom>
            <a:avLst/>
            <a:gdLst>
              <a:gd name="connsiteX0" fmla="*/ 1161 w 1161"/>
              <a:gd name="connsiteY0" fmla="*/ 0 h 1637"/>
              <a:gd name="connsiteX1" fmla="*/ 1161 w 1161"/>
              <a:gd name="connsiteY1" fmla="*/ 227 h 1637"/>
              <a:gd name="connsiteX2" fmla="*/ 0 w 1161"/>
              <a:gd name="connsiteY2" fmla="*/ 1637 h 1637"/>
              <a:gd name="connsiteX3" fmla="*/ 1161 w 1161"/>
              <a:gd name="connsiteY3" fmla="*/ 0 h 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1" h="1637">
                <a:moveTo>
                  <a:pt x="1161" y="0"/>
                </a:moveTo>
                <a:lnTo>
                  <a:pt x="1161" y="227"/>
                </a:lnTo>
                <a:lnTo>
                  <a:pt x="0" y="1637"/>
                </a:lnTo>
                <a:lnTo>
                  <a:pt x="11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C5C0988-A35F-4491-A1AD-1572B310E67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286973" y="5739659"/>
            <a:ext cx="2517692" cy="93465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B949B97-67E1-47B0-B60A-7EA1F01F7EE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7" r="29557"/>
          <a:stretch/>
        </p:blipFill>
        <p:spPr bwMode="auto">
          <a:xfrm>
            <a:off x="-94775" y="0"/>
            <a:ext cx="39411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963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479">
          <p15:clr>
            <a:srgbClr val="FBAE40"/>
          </p15:clr>
        </p15:guide>
        <p15:guide id="3" pos="7559">
          <p15:clr>
            <a:srgbClr val="FBAE40"/>
          </p15:clr>
        </p15:guide>
        <p15:guide id="4" orient="horz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Foto &amp;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86079">
            <a:off x="6337551" y="6641272"/>
            <a:ext cx="4889334" cy="1835995"/>
          </a:xfrm>
          <a:prstGeom prst="rect">
            <a:avLst/>
          </a:prstGeom>
        </p:spPr>
      </p:pic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5CAFED0-5409-8C40-A4CD-4E62767B1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11298" y="1960367"/>
            <a:ext cx="7362782" cy="431650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7E5B5D-1983-6346-B0FF-992D88621E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06169" y="2650484"/>
            <a:ext cx="7421562" cy="15700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BF18669-65B4-E044-9F24-D89EFED7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15531" y="927404"/>
            <a:ext cx="7427412" cy="920185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3C44EA-86E3-C243-B946-CD7C70A8E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1A663F6-8A39-4FC2-A5E6-E7EE9849906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96184" y="5739659"/>
            <a:ext cx="2517692" cy="934656"/>
          </a:xfrm>
          <a:prstGeom prst="rect">
            <a:avLst/>
          </a:prstGeom>
        </p:spPr>
      </p:pic>
      <p:pic>
        <p:nvPicPr>
          <p:cNvPr id="4" name="Afbeelding 3" descr="Afbeelding met tekst, elektronica, computer, scherm&#10;&#10;Automatisch gegenereerde beschrijving">
            <a:extLst>
              <a:ext uri="{FF2B5EF4-FFF2-40B4-BE49-F238E27FC236}">
                <a16:creationId xmlns:a16="http://schemas.microsoft.com/office/drawing/2014/main" id="{95EF726A-162E-4218-A3B6-03AECF7F82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0027" r="29990"/>
          <a:stretch/>
        </p:blipFill>
        <p:spPr>
          <a:xfrm>
            <a:off x="-820396" y="6503"/>
            <a:ext cx="4865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3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Tekst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86079">
            <a:off x="6337551" y="6641272"/>
            <a:ext cx="4889334" cy="1835995"/>
          </a:xfrm>
          <a:prstGeom prst="rect">
            <a:avLst/>
          </a:prstGeom>
        </p:spPr>
      </p:pic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5CAFED0-5409-8C40-A4CD-4E62767B1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076" y="1960367"/>
            <a:ext cx="7362782" cy="431650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456DE5A-12DC-2A4D-A08A-48FE77A19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947" y="2650484"/>
            <a:ext cx="10651210" cy="23854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C3E653B-41E8-1144-8B1D-ED27FBEF0B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3464" y="927404"/>
            <a:ext cx="8792749" cy="920185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EEBB055-660A-8945-9B46-A7D3465C7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787B341-902D-45F1-9691-218A5B159F6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2087" y="5739659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Tekst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86079">
            <a:off x="9981105" y="3964806"/>
            <a:ext cx="4889334" cy="1835995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7E5B5D-1983-6346-B0FF-992D88621E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947" y="2650484"/>
            <a:ext cx="10651210" cy="23854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A429864-8056-2943-A136-1D137E7CC7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076" y="1960367"/>
            <a:ext cx="7362782" cy="431650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B46BCB5-12F4-C944-89E0-CD89B8F27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3464" y="927404"/>
            <a:ext cx="8792749" cy="920185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518C7C7-8B78-9D41-A538-C3143603B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3554F3F-C9C5-43E5-9C23-2D154EF591D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2087" y="5739659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12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Tekst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643309">
            <a:off x="5804822" y="5886373"/>
            <a:ext cx="4889334" cy="1835995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7E5B5D-1983-6346-B0FF-992D88621E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947" y="2650484"/>
            <a:ext cx="10651210" cy="23854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680452E-DE37-524F-B693-6C91961981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076" y="1960367"/>
            <a:ext cx="7362782" cy="431650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B19E54F-4F2E-E34D-AE95-4F8C4966F0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3464" y="927404"/>
            <a:ext cx="8792749" cy="920185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1902B4C-4B15-C24B-B122-A78F46BC4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CCAF845-9F76-4AF8-9401-A9AAF20E18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2087" y="5739659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1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Tekst-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47573" flipH="1">
            <a:off x="9555245" y="-1200296"/>
            <a:ext cx="4889334" cy="1835995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7E5B5D-1983-6346-B0FF-992D88621E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947" y="2650484"/>
            <a:ext cx="10651210" cy="23854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8699B3B-1D01-2B46-AAEB-3884746B08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076" y="1960367"/>
            <a:ext cx="7362782" cy="431650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2400" b="0" i="0" err="1">
                <a:latin typeface="Flanders Art Sans" pitchFamily="2" charset="77"/>
              </a:rPr>
              <a:t>Klik</a:t>
            </a:r>
            <a:r>
              <a:rPr lang="en-US" sz="2400" b="0" i="0">
                <a:latin typeface="Flanders Art Sans" pitchFamily="2" charset="77"/>
              </a:rPr>
              <a:t> om de SUBTITEL </a:t>
            </a:r>
            <a:r>
              <a:rPr lang="en-US" sz="2400" b="0" i="0" err="1">
                <a:latin typeface="Flanders Art Sans" pitchFamily="2" charset="77"/>
              </a:rPr>
              <a:t>aan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te</a:t>
            </a:r>
            <a:r>
              <a:rPr lang="en-US" sz="2400" b="0" i="0">
                <a:latin typeface="Flanders Art Sans" pitchFamily="2" charset="77"/>
              </a:rPr>
              <a:t> </a:t>
            </a:r>
            <a:r>
              <a:rPr lang="en-US" sz="2400" b="0" i="0" err="1">
                <a:latin typeface="Flanders Art Sans" pitchFamily="2" charset="77"/>
              </a:rPr>
              <a:t>passen</a:t>
            </a:r>
            <a:endParaRPr lang="en-US" sz="2400" b="0" i="0">
              <a:latin typeface="Flanders Art Sans" pitchFamily="2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8FD83A9-F67D-7046-876F-F730CF1536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3464" y="927404"/>
            <a:ext cx="8792749" cy="920185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701A0CB-D22E-224F-9BB7-5297E88D8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3BEDACE-A595-4A77-BC61-28796316EA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2087" y="5739659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10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Foto &amp;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86079">
            <a:off x="6337551" y="6641272"/>
            <a:ext cx="4889334" cy="1835995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310AA323-496A-2842-8223-15FABA969E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12894" y="3262711"/>
            <a:ext cx="7421562" cy="15700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9B248-BA89-C540-A766-8D4F265BAA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12894" y="1878657"/>
            <a:ext cx="5996953" cy="1202474"/>
          </a:xfrm>
        </p:spPr>
        <p:txBody>
          <a:bodyPr>
            <a:normAutofit/>
          </a:bodyPr>
          <a:lstStyle>
            <a:lvl1pPr>
              <a:defRPr sz="2000"/>
            </a:lvl1pPr>
            <a:lvl2pPr marL="457200" indent="0">
              <a:buNone/>
              <a:defRPr/>
            </a:lvl2pPr>
          </a:lstStyle>
          <a:p>
            <a:pPr lvl="0"/>
            <a:r>
              <a:rPr lang="en-US" err="1"/>
              <a:t>Opsomming</a:t>
            </a:r>
            <a:r>
              <a:rPr lang="en-US"/>
              <a:t> 1</a:t>
            </a:r>
          </a:p>
          <a:p>
            <a:pPr lvl="0"/>
            <a:r>
              <a:rPr lang="en-US" err="1"/>
              <a:t>Opsomming</a:t>
            </a:r>
            <a:r>
              <a:rPr lang="en-US"/>
              <a:t> 2</a:t>
            </a:r>
          </a:p>
          <a:p>
            <a:pPr lvl="0"/>
            <a:r>
              <a:rPr lang="en-US" err="1"/>
              <a:t>Opsomming</a:t>
            </a:r>
            <a:r>
              <a:rPr lang="en-US"/>
              <a:t> 3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B53AEF8-4CDB-C345-B532-43909B8470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09266" y="701936"/>
            <a:ext cx="7646619" cy="920185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8FD52A6-074C-0949-93FB-48974060F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6400616-0376-4E92-BDA8-39D60F845B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95817" y="5739659"/>
            <a:ext cx="2517692" cy="934656"/>
          </a:xfrm>
          <a:prstGeom prst="rect">
            <a:avLst/>
          </a:prstGeom>
        </p:spPr>
      </p:pic>
      <p:pic>
        <p:nvPicPr>
          <p:cNvPr id="5" name="Afbeelding 4" descr="Afbeelding met boom, buiten, persoon, plant&#10;&#10;Automatisch gegenereerde beschrijving">
            <a:extLst>
              <a:ext uri="{FF2B5EF4-FFF2-40B4-BE49-F238E27FC236}">
                <a16:creationId xmlns:a16="http://schemas.microsoft.com/office/drawing/2014/main" id="{512BDF00-6276-4024-A671-38EE37267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425" t="22788" r="68030"/>
          <a:stretch/>
        </p:blipFill>
        <p:spPr>
          <a:xfrm>
            <a:off x="-1" y="0"/>
            <a:ext cx="3740727" cy="686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3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C4C5E0-5651-D640-9D8B-2FB8F1977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86079">
            <a:off x="668647" y="6534442"/>
            <a:ext cx="4889334" cy="183599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20FC5ED-0CD9-EA4B-BC52-AC23C7C507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0714" y="4904416"/>
            <a:ext cx="9876253" cy="1145654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97137BB-AA3D-F440-A9F4-55EBD07F4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1BE4F22-1531-4DFF-BF01-807D29BBCD4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87" y="5826558"/>
            <a:ext cx="2517692" cy="93465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89D1A65-ADFC-4019-9988-E87B6D2AD6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880" r="1" b="22662"/>
          <a:stretch/>
        </p:blipFill>
        <p:spPr bwMode="auto">
          <a:xfrm>
            <a:off x="0" y="-84961"/>
            <a:ext cx="12192000" cy="4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6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C4C5E0-5651-D640-9D8B-2FB8F1977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86079">
            <a:off x="-2743948" y="4439562"/>
            <a:ext cx="4889334" cy="1835995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92CD932-E230-EE46-945D-8F8E7B424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59177" y="4904418"/>
            <a:ext cx="9876253" cy="1145654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TITEL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BA68E2-85B6-D84E-8C95-6CF04B35F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A3124B2-84EB-4AEB-BDC7-25D4A0E7C97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86872" y="5739659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Fullscre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boom, buiten, weg, lucht&#10;&#10;Automatisch gegenereerde beschrijving">
            <a:extLst>
              <a:ext uri="{FF2B5EF4-FFF2-40B4-BE49-F238E27FC236}">
                <a16:creationId xmlns:a16="http://schemas.microsoft.com/office/drawing/2014/main" id="{14219D95-B1AD-41A3-8846-4DFDB13F34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94" b="1994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0BCC9C6-01D7-D449-A2B2-9DE444F01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DF821E-D104-5341-B217-B5A489131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486079">
            <a:off x="8443785" y="-1879688"/>
            <a:ext cx="4889334" cy="183599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91A62-0A7C-7441-B328-702138CC50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5359" y="2332142"/>
            <a:ext cx="9701283" cy="219371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4500" b="1"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err="1"/>
              <a:t>Klik</a:t>
            </a:r>
            <a:r>
              <a:rPr lang="en-US"/>
              <a:t> om de TEKST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passen</a:t>
            </a:r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8B9D913-4250-4713-A0AD-1F96678FA0A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2087" y="5739659"/>
            <a:ext cx="2517692" cy="9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4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_Foto &amp;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7AFACFE7-5D94-DB47-AD90-EEC085504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0142" y="6049027"/>
            <a:ext cx="859771" cy="6252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A13592-6A1E-464E-B44E-3F85F54C1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86079">
            <a:off x="6337551" y="6641272"/>
            <a:ext cx="4889334" cy="1835995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310AA323-496A-2842-8223-15FABA969E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12894" y="3262711"/>
            <a:ext cx="7421562" cy="15700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AAAAA"/>
                </a:solidFill>
              </a:defRPr>
            </a:lvl1pPr>
            <a:lvl5pPr marL="1828800" indent="0">
              <a:buNone/>
              <a:defRPr>
                <a:solidFill>
                  <a:srgbClr val="AAAAAA"/>
                </a:solidFill>
              </a:defRPr>
            </a:lvl5pPr>
          </a:lstStyle>
          <a:p>
            <a:pPr lvl="0"/>
            <a:r>
              <a:rPr lang="en-US" err="1"/>
              <a:t>Dit</a:t>
            </a:r>
            <a:r>
              <a:rPr lang="en-US"/>
              <a:t> is body copy…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9B248-BA89-C540-A766-8D4F265BAA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12894" y="1878657"/>
            <a:ext cx="5996953" cy="1202474"/>
          </a:xfrm>
        </p:spPr>
        <p:txBody>
          <a:bodyPr>
            <a:normAutofit/>
          </a:bodyPr>
          <a:lstStyle>
            <a:lvl1pPr>
              <a:defRPr sz="2000"/>
            </a:lvl1pPr>
            <a:lvl2pPr marL="457200" indent="0">
              <a:buNone/>
              <a:defRPr/>
            </a:lvl2pPr>
          </a:lstStyle>
          <a:p>
            <a:pPr lvl="0"/>
            <a:r>
              <a:rPr lang="en-US" err="1"/>
              <a:t>Opsomming</a:t>
            </a:r>
            <a:r>
              <a:rPr lang="en-US"/>
              <a:t> 1</a:t>
            </a:r>
          </a:p>
          <a:p>
            <a:pPr lvl="0"/>
            <a:r>
              <a:rPr lang="en-US" err="1"/>
              <a:t>Opsomming</a:t>
            </a:r>
            <a:r>
              <a:rPr lang="en-US"/>
              <a:t> 2</a:t>
            </a:r>
          </a:p>
          <a:p>
            <a:pPr lvl="0"/>
            <a:r>
              <a:rPr lang="en-US" err="1"/>
              <a:t>Opsomming</a:t>
            </a:r>
            <a:r>
              <a:rPr lang="en-US"/>
              <a:t> 3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906F5E4-9A9C-B848-8B06-D9C0E042DE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12894" y="703321"/>
            <a:ext cx="8785812" cy="1141503"/>
          </a:xfrm>
          <a:prstGeom prst="rect">
            <a:avLst/>
          </a:prstGeom>
        </p:spPr>
        <p:txBody>
          <a:bodyPr anchor="t" anchorCtr="0"/>
          <a:lstStyle>
            <a:lvl1pPr algn="l">
              <a:defRPr sz="4000" b="1" i="0">
                <a:solidFill>
                  <a:srgbClr val="C4004B"/>
                </a:solidFill>
                <a:latin typeface="Flanders Art Sans" pitchFamily="2" charset="77"/>
              </a:defRPr>
            </a:lvl1pPr>
          </a:lstStyle>
          <a:p>
            <a:r>
              <a:rPr lang="en-US" err="1">
                <a:solidFill>
                  <a:srgbClr val="C4004B"/>
                </a:solidFill>
              </a:rPr>
              <a:t>Klik</a:t>
            </a:r>
            <a:r>
              <a:rPr lang="en-US">
                <a:solidFill>
                  <a:srgbClr val="C4004B"/>
                </a:solidFill>
              </a:rPr>
              <a:t> om de TITEL </a:t>
            </a:r>
            <a:r>
              <a:rPr lang="en-US" err="1">
                <a:solidFill>
                  <a:srgbClr val="C4004B"/>
                </a:solidFill>
              </a:rPr>
              <a:t>aan</a:t>
            </a:r>
            <a:r>
              <a:rPr lang="en-US">
                <a:solidFill>
                  <a:srgbClr val="C4004B"/>
                </a:solidFill>
              </a:rPr>
              <a:t> </a:t>
            </a:r>
            <a:r>
              <a:rPr lang="en-US" err="1">
                <a:solidFill>
                  <a:srgbClr val="C4004B"/>
                </a:solidFill>
              </a:rPr>
              <a:t>te</a:t>
            </a:r>
            <a:r>
              <a:rPr lang="en-US">
                <a:solidFill>
                  <a:srgbClr val="C4004B"/>
                </a:solidFill>
              </a:rPr>
              <a:t> </a:t>
            </a:r>
            <a:r>
              <a:rPr lang="en-US" err="1">
                <a:solidFill>
                  <a:srgbClr val="C4004B"/>
                </a:solidFill>
              </a:rPr>
              <a:t>passen</a:t>
            </a:r>
            <a:endParaRPr lang="en-US">
              <a:effectLst/>
              <a:latin typeface="Flanders Art Sans" pitchFamily="2" charset="77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EF0A5A-4045-4D16-BAC8-40D334CF88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"/>
          <a:stretch/>
        </p:blipFill>
        <p:spPr bwMode="auto">
          <a:xfrm>
            <a:off x="-822959" y="0"/>
            <a:ext cx="486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10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C50DF-7050-544E-8371-F8AEF5605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171CD6-2867-9641-8BBD-1E61DBE1A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6E25B-005D-8348-BE2B-F057D3C9A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landers Art Sans" pitchFamily="2" charset="77"/>
              </a:defRPr>
            </a:lvl1pPr>
          </a:lstStyle>
          <a:p>
            <a:fld id="{A8508049-7D34-F54F-959B-C3977B01A3A2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A65D5-8049-4D4E-9239-1C51023A2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landers Art Sans" pitchFamily="2" charset="77"/>
              </a:defRPr>
            </a:lvl1pPr>
          </a:lstStyle>
          <a:p>
            <a:fld id="{725C4CAC-AA3F-594B-A1EB-4BFCBC27B7D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A61723F-60C3-DC49-B97D-68C0D1699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 Art Sans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3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05" r:id="rId9"/>
    <p:sldLayoutId id="2147483713" r:id="rId10"/>
    <p:sldLayoutId id="2147483714" r:id="rId11"/>
    <p:sldLayoutId id="21474837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4"/>
          </a:solidFill>
          <a:latin typeface="Flanders Art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Flanders Art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AAAAA"/>
          </a:solidFill>
          <a:latin typeface="Flanders Art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AAAAAA"/>
          </a:solidFill>
          <a:latin typeface="Flanders Art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AAAAAA"/>
          </a:solidFill>
          <a:latin typeface="Flanders Art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rgbClr val="AAAAAA"/>
          </a:solidFill>
          <a:latin typeface="Flanders Art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r/LiKK61yTEs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r/dS39ALz3bH" TargetMode="Externa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9C5CC-8CA4-4831-8759-ADC21FEE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sz="4400"/>
              <a:t>Van de eerste graad naar de tweede graad</a:t>
            </a:r>
            <a:br>
              <a:rPr lang="nl-BE" sz="4400"/>
            </a:br>
            <a:r>
              <a:rPr lang="nl-BE" sz="4400"/>
              <a:t>(</a:t>
            </a:r>
            <a:r>
              <a:rPr lang="nl-BE" sz="3600"/>
              <a:t>doorstroom &amp; dubbele finaliteit)</a:t>
            </a:r>
            <a:br>
              <a:rPr lang="nl-BE" sz="3600"/>
            </a:b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30E4FC-23EC-4518-83CD-93C84780C3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/>
          </a:p>
          <a:p>
            <a:r>
              <a:rPr lang="nl-BE"/>
              <a:t>17 maart 2022</a:t>
            </a:r>
          </a:p>
        </p:txBody>
      </p:sp>
      <p:pic>
        <p:nvPicPr>
          <p:cNvPr id="1026" name="Picture 2" descr="Microfoon uit | Gratis Iconen">
            <a:extLst>
              <a:ext uri="{FF2B5EF4-FFF2-40B4-BE49-F238E27FC236}">
                <a16:creationId xmlns:a16="http://schemas.microsoft.com/office/drawing/2014/main" id="{7F05197C-43CD-4A05-8D4C-DD87ED3E8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0" y="4030053"/>
            <a:ext cx="415183" cy="41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2EAFE92-D8C5-438F-8499-A61558989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579" y="4030054"/>
            <a:ext cx="487110" cy="4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hat Icon Chat Icon Vector Trendy Stock Vector (Royalty Free) 742217956">
            <a:extLst>
              <a:ext uri="{FF2B5EF4-FFF2-40B4-BE49-F238E27FC236}">
                <a16:creationId xmlns:a16="http://schemas.microsoft.com/office/drawing/2014/main" id="{61382C79-9EAA-4750-A0EA-3CDAEEDAC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6" b="18037"/>
          <a:stretch/>
        </p:blipFill>
        <p:spPr bwMode="auto">
          <a:xfrm>
            <a:off x="6465163" y="4735928"/>
            <a:ext cx="477052" cy="34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480D913-A8FD-4B9D-816B-029F2313A9C1}"/>
              </a:ext>
            </a:extLst>
          </p:cNvPr>
          <p:cNvSpPr txBox="1"/>
          <p:nvPr/>
        </p:nvSpPr>
        <p:spPr>
          <a:xfrm>
            <a:off x="5704901" y="4684653"/>
            <a:ext cx="95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Vragen: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428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35899CA-30F4-436B-8A7C-57C8CE07A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06169" y="1560786"/>
            <a:ext cx="7421562" cy="26597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Algemeen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Doorstroom finaliteit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Dubbele finaliteit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Hoe kiezen</a:t>
            </a:r>
          </a:p>
          <a:p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6B7B188-2E73-4164-A0FF-C03A6986BB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Programma</a:t>
            </a:r>
          </a:p>
        </p:txBody>
      </p:sp>
    </p:spTree>
    <p:extLst>
      <p:ext uri="{BB962C8B-B14F-4D97-AF65-F5344CB8AC3E}">
        <p14:creationId xmlns:p14="http://schemas.microsoft.com/office/powerpoint/2010/main" val="412019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29B056-BF8C-436E-80D4-8D67382D0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11298" y="1711354"/>
            <a:ext cx="7421562" cy="25026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Tussen de kerstvakantie &amp; de krokusvakantie: I Like test</a:t>
            </a:r>
          </a:p>
          <a:p>
            <a:pPr marL="285750" indent="-285750">
              <a:buFontTx/>
              <a:buChar char="-"/>
            </a:pPr>
            <a:r>
              <a:rPr lang="nl-NL" sz="1800"/>
              <a:t>Tussen de krokusvakantie &amp; de paasvakantie: structuur onderwijs + infodag / infoavond + bezoek beroepenhuis</a:t>
            </a:r>
          </a:p>
          <a:p>
            <a:pPr marL="285750" indent="-285750">
              <a:buFontTx/>
              <a:buChar char="-"/>
            </a:pPr>
            <a:r>
              <a:rPr lang="nl-NL" sz="1800"/>
              <a:t>Paasrapport: advies uit de KR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2 april: voorlopige keuze maken</a:t>
            </a:r>
          </a:p>
          <a:p>
            <a:pPr marL="285750" indent="-285750">
              <a:buFontTx/>
              <a:buChar char="-"/>
            </a:pPr>
            <a:r>
              <a:rPr lang="nl-NL" sz="1800"/>
              <a:t>Na de paasvakantie: voorstelling maken van de voorkeursrichting </a:t>
            </a:r>
            <a:endParaRPr lang="nl-BE" sz="1800">
              <a:highlight>
                <a:srgbClr val="FFFF00"/>
              </a:highlight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583FF3B-7C34-4602-B074-3A16C3AC34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Traject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2374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Algemeen</a:t>
            </a:r>
          </a:p>
        </p:txBody>
      </p:sp>
    </p:spTree>
    <p:extLst>
      <p:ext uri="{BB962C8B-B14F-4D97-AF65-F5344CB8AC3E}">
        <p14:creationId xmlns:p14="http://schemas.microsoft.com/office/powerpoint/2010/main" val="7389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F61159-B023-434C-BE4B-F5076BFBE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Domeinen en </a:t>
            </a:r>
            <a:r>
              <a:rPr lang="nl-BE" err="1"/>
              <a:t>finaliteiten</a:t>
            </a:r>
            <a:r>
              <a:rPr lang="nl-BE"/>
              <a:t> in Ter Sterre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FF9BDCE-C1F2-46C8-99F4-FBEA1244DA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247838"/>
              </p:ext>
            </p:extLst>
          </p:nvPr>
        </p:nvGraphicFramePr>
        <p:xfrm>
          <a:off x="213464" y="2017971"/>
          <a:ext cx="10232244" cy="27421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80363">
                  <a:extLst>
                    <a:ext uri="{9D8B030D-6E8A-4147-A177-3AD203B41FA5}">
                      <a16:colId xmlns:a16="http://schemas.microsoft.com/office/drawing/2014/main" val="159078463"/>
                    </a:ext>
                  </a:extLst>
                </a:gridCol>
                <a:gridCol w="2550627">
                  <a:extLst>
                    <a:ext uri="{9D8B030D-6E8A-4147-A177-3AD203B41FA5}">
                      <a16:colId xmlns:a16="http://schemas.microsoft.com/office/drawing/2014/main" val="1619779005"/>
                    </a:ext>
                  </a:extLst>
                </a:gridCol>
                <a:gridCol w="2550627">
                  <a:extLst>
                    <a:ext uri="{9D8B030D-6E8A-4147-A177-3AD203B41FA5}">
                      <a16:colId xmlns:a16="http://schemas.microsoft.com/office/drawing/2014/main" val="1540468852"/>
                    </a:ext>
                  </a:extLst>
                </a:gridCol>
                <a:gridCol w="2550627">
                  <a:extLst>
                    <a:ext uri="{9D8B030D-6E8A-4147-A177-3AD203B41FA5}">
                      <a16:colId xmlns:a16="http://schemas.microsoft.com/office/drawing/2014/main" val="3652493504"/>
                    </a:ext>
                  </a:extLst>
                </a:gridCol>
              </a:tblGrid>
              <a:tr h="791321">
                <a:tc>
                  <a:txBody>
                    <a:bodyPr/>
                    <a:lstStyle/>
                    <a:p>
                      <a:pPr lvl="0"/>
                      <a:endParaRPr lang="nl-BE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000"/>
                        <a:t>Finaliteit doorstroom</a:t>
                      </a:r>
                    </a:p>
                    <a:p>
                      <a:pPr lvl="0"/>
                      <a:r>
                        <a:rPr lang="nl-NL" sz="2000"/>
                        <a:t>(ASO / KSO) </a:t>
                      </a:r>
                      <a:endParaRPr lang="nl-BE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000"/>
                        <a:t>Dubbele finaliteit </a:t>
                      </a:r>
                    </a:p>
                    <a:p>
                      <a:pPr lvl="0"/>
                      <a:r>
                        <a:rPr lang="nl-NL" sz="2000"/>
                        <a:t>(TSO / KSO)</a:t>
                      </a:r>
                      <a:endParaRPr lang="nl-BE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000"/>
                        <a:t>Finaliteit arbeidsmarkt (BSO)</a:t>
                      </a:r>
                      <a:endParaRPr lang="nl-BE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61201"/>
                  </a:ext>
                </a:extLst>
              </a:tr>
              <a:tr h="458471">
                <a:tc>
                  <a:txBody>
                    <a:bodyPr/>
                    <a:lstStyle/>
                    <a:p>
                      <a:pPr lvl="0"/>
                      <a:r>
                        <a:rPr lang="nl-NL" sz="2000">
                          <a:solidFill>
                            <a:schemeClr val="bg1"/>
                          </a:solidFill>
                        </a:rPr>
                        <a:t>STEM</a:t>
                      </a:r>
                      <a:endParaRPr lang="nl-BE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Natuurwetenschappen​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Biotechnieken​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Plant, dier en milieu​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930083"/>
                  </a:ext>
                </a:extLst>
              </a:tr>
              <a:tr h="458471">
                <a:tc>
                  <a:txBody>
                    <a:bodyPr/>
                    <a:lstStyle/>
                    <a:p>
                      <a:pPr lvl="0"/>
                      <a:r>
                        <a:rPr lang="nl-NL" sz="2000">
                          <a:solidFill>
                            <a:schemeClr val="bg1"/>
                          </a:solidFill>
                        </a:rPr>
                        <a:t>Maatschappij &amp; welzijn</a:t>
                      </a:r>
                      <a:endParaRPr lang="nl-BE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Humane Wetenschappen​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Maatschappij en welzijn​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Zorg en welzijn​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71640"/>
                  </a:ext>
                </a:extLst>
              </a:tr>
              <a:tr h="791321">
                <a:tc>
                  <a:txBody>
                    <a:bodyPr/>
                    <a:lstStyle/>
                    <a:p>
                      <a:pPr lvl="0"/>
                      <a:r>
                        <a:rPr lang="nl-NL" sz="2000">
                          <a:solidFill>
                            <a:schemeClr val="bg1"/>
                          </a:solidFill>
                        </a:rPr>
                        <a:t>Kunst &amp; creatie</a:t>
                      </a:r>
                      <a:endParaRPr lang="nl-BE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Architecturale en beeldende vorming​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Grafische technieken​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Decor en etalage​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3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Doorstroom finaliteit</a:t>
            </a:r>
          </a:p>
        </p:txBody>
      </p:sp>
    </p:spTree>
    <p:extLst>
      <p:ext uri="{BB962C8B-B14F-4D97-AF65-F5344CB8AC3E}">
        <p14:creationId xmlns:p14="http://schemas.microsoft.com/office/powerpoint/2010/main" val="974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56CD7F4-5305-49A9-965F-3A0FCAFB1D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Doorstroom finaliteit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C0DFDA6-E9C7-4543-92C4-D579F326B2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806258" cy="920185"/>
          </a:xfrm>
        </p:spPr>
        <p:txBody>
          <a:bodyPr/>
          <a:lstStyle/>
          <a:p>
            <a:r>
              <a:rPr lang="nl-BE"/>
              <a:t>Basisvorming – specifiek gedeelte – specifiek Ter Sterre</a:t>
            </a:r>
          </a:p>
          <a:p>
            <a:endParaRPr lang="nl-BE"/>
          </a:p>
        </p:txBody>
      </p:sp>
      <p:graphicFrame>
        <p:nvGraphicFramePr>
          <p:cNvPr id="3" name="Tabel 4">
            <a:extLst>
              <a:ext uri="{FF2B5EF4-FFF2-40B4-BE49-F238E27FC236}">
                <a16:creationId xmlns:a16="http://schemas.microsoft.com/office/drawing/2014/main" id="{D2FC4475-E15C-41E0-8E58-67DB69A9B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728907"/>
              </p:ext>
            </p:extLst>
          </p:nvPr>
        </p:nvGraphicFramePr>
        <p:xfrm>
          <a:off x="348975" y="2687319"/>
          <a:ext cx="11494050" cy="287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1350">
                  <a:extLst>
                    <a:ext uri="{9D8B030D-6E8A-4147-A177-3AD203B41FA5}">
                      <a16:colId xmlns:a16="http://schemas.microsoft.com/office/drawing/2014/main" val="3153607717"/>
                    </a:ext>
                  </a:extLst>
                </a:gridCol>
                <a:gridCol w="3831350">
                  <a:extLst>
                    <a:ext uri="{9D8B030D-6E8A-4147-A177-3AD203B41FA5}">
                      <a16:colId xmlns:a16="http://schemas.microsoft.com/office/drawing/2014/main" val="1681208497"/>
                    </a:ext>
                  </a:extLst>
                </a:gridCol>
                <a:gridCol w="3831350">
                  <a:extLst>
                    <a:ext uri="{9D8B030D-6E8A-4147-A177-3AD203B41FA5}">
                      <a16:colId xmlns:a16="http://schemas.microsoft.com/office/drawing/2014/main" val="4284844116"/>
                    </a:ext>
                  </a:extLst>
                </a:gridCol>
              </a:tblGrid>
              <a:tr h="397047">
                <a:tc>
                  <a:txBody>
                    <a:bodyPr/>
                    <a:lstStyle/>
                    <a:p>
                      <a:r>
                        <a:rPr lang="nl-BE"/>
                        <a:t>Basisvorming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gedeelte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Ter Sterre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68101"/>
                  </a:ext>
                </a:extLst>
              </a:tr>
              <a:tr h="2481546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7u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STEM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K&amp;C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M&amp;W</a:t>
                      </a:r>
                    </a:p>
                    <a:p>
                      <a:endParaRPr lang="nl-BE"/>
                    </a:p>
                    <a:p>
                      <a:endParaRPr lang="nl-BE"/>
                    </a:p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19607"/>
                  </a:ext>
                </a:extLst>
              </a:tr>
            </a:tbl>
          </a:graphicData>
        </a:graphic>
      </p:graphicFrame>
      <p:pic>
        <p:nvPicPr>
          <p:cNvPr id="8" name="Afbeelding 7">
            <a:extLst>
              <a:ext uri="{FF2B5EF4-FFF2-40B4-BE49-F238E27FC236}">
                <a16:creationId xmlns:a16="http://schemas.microsoft.com/office/drawing/2014/main" id="{01F87E38-4E22-4445-973D-C043FC531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74" y="3058159"/>
            <a:ext cx="3176103" cy="250509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952551E-EEFE-495C-A884-73A57DCC4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875" y="3076575"/>
            <a:ext cx="2752725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5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BE" sz="1800"/>
              <a:t>Brede algemene vorming</a:t>
            </a:r>
          </a:p>
          <a:p>
            <a:pPr marL="285750" indent="-285750">
              <a:buFontTx/>
              <a:buChar char="-"/>
            </a:pPr>
            <a:r>
              <a:rPr lang="nl-BE" sz="1800"/>
              <a:t>Verdieping wetenschapsvakken</a:t>
            </a:r>
          </a:p>
          <a:p>
            <a:pPr marL="285750" indent="-285750">
              <a:buFontTx/>
              <a:buChar char="-"/>
            </a:pPr>
            <a:r>
              <a:rPr lang="nl-BE" sz="1800"/>
              <a:t>Sterkere wiskundige ontwikkeling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natuurwetenschappen</a:t>
            </a:r>
          </a:p>
        </p:txBody>
      </p:sp>
    </p:spTree>
    <p:extLst>
      <p:ext uri="{BB962C8B-B14F-4D97-AF65-F5344CB8AC3E}">
        <p14:creationId xmlns:p14="http://schemas.microsoft.com/office/powerpoint/2010/main" val="25090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BE" sz="1800"/>
              <a:t>Interesse in wetenschappen</a:t>
            </a:r>
          </a:p>
          <a:p>
            <a:pPr marL="285750" indent="-285750">
              <a:buFontTx/>
              <a:buChar char="-"/>
            </a:pPr>
            <a:r>
              <a:rPr lang="nl-BE" sz="1800"/>
              <a:t>Interesse in wiskunde</a:t>
            </a:r>
          </a:p>
          <a:p>
            <a:pPr marL="285750" indent="-285750">
              <a:buFontTx/>
              <a:buChar char="-"/>
            </a:pPr>
            <a:r>
              <a:rPr lang="nl-BE" sz="1800"/>
              <a:t>Experimenteren</a:t>
            </a:r>
          </a:p>
          <a:p>
            <a:pPr marL="285750" indent="-285750">
              <a:buFontTx/>
              <a:buChar char="-"/>
            </a:pPr>
            <a:r>
              <a:rPr lang="nl-BE" sz="1800"/>
              <a:t>Onderzoekend leren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natuurwetenschappen</a:t>
            </a:r>
          </a:p>
        </p:txBody>
      </p:sp>
    </p:spTree>
    <p:extLst>
      <p:ext uri="{BB962C8B-B14F-4D97-AF65-F5344CB8AC3E}">
        <p14:creationId xmlns:p14="http://schemas.microsoft.com/office/powerpoint/2010/main" val="420767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natuurwetenschappen</a:t>
            </a:r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F18DF32-1FAB-47C9-9F90-FC59FC53E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965782"/>
              </p:ext>
            </p:extLst>
          </p:nvPr>
        </p:nvGraphicFramePr>
        <p:xfrm>
          <a:off x="274145" y="2504796"/>
          <a:ext cx="11289861" cy="3200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341130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2440778">
                <a:tc>
                  <a:txBody>
                    <a:bodyPr/>
                    <a:lstStyle/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Historisch en cultureel bewustzijn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Gevorderde wiskunde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Uitgebreide biologie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Uitgebreide chemie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Uitgebreide fysica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Onderzoek (2)</a:t>
                      </a:r>
                    </a:p>
                    <a:p>
                      <a:endParaRPr lang="nl-BE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Wiskunde – wetenschappen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Alle wetenschapsrichtingen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Geneeskunde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Tandheelkunde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Dierengeneeskunde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Ingenieur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37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nl-NL" sz="1800"/>
              <a:t>Interesse in beeldende kunsten én architectuur in al zijn aspecten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nl-NL" sz="1800"/>
              <a:t>Zin in verkennen en experimenteren met materialen en technieken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nl-NL" sz="1800"/>
              <a:t>Verbeeldingskracht en onderzoek staan centraal in het artistiek-creatief proces</a:t>
            </a:r>
          </a:p>
          <a:p>
            <a:pPr marL="285750" indent="-285750">
              <a:buFontTx/>
              <a:buChar char="-"/>
            </a:pPr>
            <a:endParaRPr lang="nl-BE" sz="180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594908" cy="920185"/>
          </a:xfrm>
        </p:spPr>
        <p:txBody>
          <a:bodyPr/>
          <a:lstStyle/>
          <a:p>
            <a:r>
              <a:rPr lang="nl-BE"/>
              <a:t>Domein K&amp;C: architecturale en beeldende vorming</a:t>
            </a: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893AA86D-5736-4A7D-BB80-8B36787DA3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2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4294">
        <p:fade/>
      </p:transition>
    </mc:Choice>
    <mc:Fallback xmlns="">
      <p:transition spd="med" advTm="1242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464" y="2721505"/>
            <a:ext cx="10651210" cy="2385442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nl-NL"/>
              <a:t>Creatief en nieuwsgierig</a:t>
            </a:r>
          </a:p>
          <a:p>
            <a:pPr marL="285750" indent="-285750">
              <a:buFontTx/>
              <a:buChar char="-"/>
            </a:pPr>
            <a:r>
              <a:rPr lang="nl-NL"/>
              <a:t>Interesse in architectuur</a:t>
            </a:r>
          </a:p>
          <a:p>
            <a:pPr marL="285750" indent="-285750">
              <a:buFontTx/>
              <a:buChar char="-"/>
            </a:pPr>
            <a:r>
              <a:rPr lang="nl-NL"/>
              <a:t>Interesse in beeldende kunsten</a:t>
            </a:r>
          </a:p>
          <a:p>
            <a:pPr marL="285750" indent="-285750">
              <a:buFontTx/>
              <a:buChar char="-"/>
            </a:pPr>
            <a:r>
              <a:rPr lang="nl-NL"/>
              <a:t>Ruimtemeetkunde is een sterkte</a:t>
            </a:r>
          </a:p>
          <a:p>
            <a:pPr marL="285750" indent="-285750">
              <a:buFontTx/>
              <a:buChar char="-"/>
            </a:pPr>
            <a:r>
              <a:rPr lang="nl-NL"/>
              <a:t>Ideeën leren uitwerken in 2D en 3D</a:t>
            </a:r>
          </a:p>
          <a:p>
            <a:endParaRPr lang="nl-NL" sz="2000">
              <a:solidFill>
                <a:srgbClr val="262626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114060" cy="920185"/>
          </a:xfrm>
        </p:spPr>
        <p:txBody>
          <a:bodyPr/>
          <a:lstStyle/>
          <a:p>
            <a:r>
              <a:rPr lang="nl-BE"/>
              <a:t>Domein K&amp;C: architecturale en beeldende vorming</a:t>
            </a: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A6FECB51-4659-4E50-A514-254767351F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395">
        <p:fade/>
      </p:transition>
    </mc:Choice>
    <mc:Fallback xmlns="">
      <p:transition spd="med" advTm="23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334777" cy="920185"/>
          </a:xfrm>
        </p:spPr>
        <p:txBody>
          <a:bodyPr/>
          <a:lstStyle/>
          <a:p>
            <a:r>
              <a:rPr lang="nl-BE"/>
              <a:t>Domein K&amp;C: architecturale en beeldende vorming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D881905D-54FD-4317-A115-79FED01B8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899561"/>
              </p:ext>
            </p:extLst>
          </p:nvPr>
        </p:nvGraphicFramePr>
        <p:xfrm>
          <a:off x="274145" y="2504794"/>
          <a:ext cx="11289861" cy="289693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61093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Architecturale en beeldende vorming (= </a:t>
                      </a:r>
                      <a:r>
                        <a:rPr lang="nl-NL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kunstbeschouwing, artistieke expressie, onderzoek en ruimtemeetkunde</a:t>
                      </a:r>
                      <a:r>
                        <a:rPr lang="nl-BE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Gevorderde fysica (1) </a:t>
                      </a:r>
                    </a:p>
                    <a:p>
                      <a:endParaRPr lang="nl-BE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Architecturale vorming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Beeldende vormgeving​</a:t>
                      </a:r>
                    </a:p>
                    <a:p>
                      <a:pPr marL="0" algn="l" defTabSz="914400" rtl="0" eaLnBrk="1" latinLnBrk="0" hangingPunct="1"/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 design</a:t>
                      </a:r>
                    </a:p>
                    <a:p>
                      <a:pPr marL="0" algn="l" defTabSz="914400" rtl="0" eaLnBrk="1" latinLnBrk="0" hangingPunct="1"/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(Interieur) architectuur​</a:t>
                      </a:r>
                    </a:p>
                    <a:p>
                      <a:pPr marL="0" algn="l" defTabSz="914400" rtl="0" eaLnBrk="1" latinLnBrk="0" hangingPunct="1"/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Productontwikkeling en industriële vormgeving​</a:t>
                      </a:r>
                    </a:p>
                    <a:p>
                      <a:pPr marL="0" algn="l" defTabSz="914400" rtl="0" eaLnBrk="1" latinLnBrk="0" hangingPunct="1"/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Ingenieur bouwkunde​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6162541C-BB82-49C2-89FA-55AC3A3A70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2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589">
        <p:fade/>
      </p:transition>
    </mc:Choice>
    <mc:Fallback xmlns="">
      <p:transition spd="med" advTm="715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BE" sz="1800"/>
              <a:t>Mens en samenleving staan centraal</a:t>
            </a:r>
          </a:p>
          <a:p>
            <a:pPr marL="285750" indent="-285750">
              <a:buFontTx/>
              <a:buChar char="-"/>
            </a:pPr>
            <a:r>
              <a:rPr lang="nl-BE" sz="1800"/>
              <a:t>Ervaringswereld in een breder perspectief plaatsen</a:t>
            </a:r>
          </a:p>
          <a:p>
            <a:pPr marL="285750" indent="-285750">
              <a:buFontTx/>
              <a:buChar char="-"/>
            </a:pPr>
            <a:r>
              <a:rPr lang="nl-BE" sz="1800"/>
              <a:t>Denken vanuit een psychologisch, pedagogisch, sociologisch, kunstwetenschappelijk en filosofisch referentiekader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594908" cy="920185"/>
          </a:xfrm>
        </p:spPr>
        <p:txBody>
          <a:bodyPr/>
          <a:lstStyle/>
          <a:p>
            <a:r>
              <a:rPr lang="nl-BE"/>
              <a:t>Domein M&amp;W: humane wetenschappen</a:t>
            </a:r>
          </a:p>
        </p:txBody>
      </p:sp>
    </p:spTree>
    <p:extLst>
      <p:ext uri="{BB962C8B-B14F-4D97-AF65-F5344CB8AC3E}">
        <p14:creationId xmlns:p14="http://schemas.microsoft.com/office/powerpoint/2010/main" val="407316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BE" sz="1800"/>
              <a:t>Nieuwsgiering naar mens en samenleving</a:t>
            </a:r>
          </a:p>
          <a:p>
            <a:pPr marL="285750" indent="-285750">
              <a:buFontTx/>
              <a:buChar char="-"/>
            </a:pPr>
            <a:r>
              <a:rPr lang="nl-BE" sz="1800"/>
              <a:t>Geïnteresseerd in eigen gedrag en dat van de ander</a:t>
            </a:r>
          </a:p>
          <a:p>
            <a:pPr marL="285750" indent="-285750">
              <a:buFontTx/>
              <a:buChar char="-"/>
            </a:pPr>
            <a:r>
              <a:rPr lang="nl-BE" sz="1800"/>
              <a:t>Communicatieve vaardigheden scherp stellen</a:t>
            </a:r>
          </a:p>
          <a:p>
            <a:pPr marL="285750" indent="-285750">
              <a:buFontTx/>
              <a:buChar char="-"/>
            </a:pPr>
            <a:r>
              <a:rPr lang="nl-BE" sz="1800"/>
              <a:t>Nadenken over existentiële levensvragen</a:t>
            </a:r>
          </a:p>
          <a:p>
            <a:pPr marL="285750" indent="-285750">
              <a:buFontTx/>
              <a:buChar char="-"/>
            </a:pPr>
            <a:r>
              <a:rPr lang="nl-BE" sz="1800"/>
              <a:t>Nieuwsgierig in de wereld van kunst en cultuur</a:t>
            </a:r>
          </a:p>
          <a:p>
            <a:endParaRPr lang="nl-BE"/>
          </a:p>
          <a:p>
            <a:pPr marL="285750" indent="-285750">
              <a:buFontTx/>
              <a:buChar char="-"/>
            </a:pPr>
            <a:endParaRPr lang="nl-BE"/>
          </a:p>
          <a:p>
            <a:pPr marL="285750" indent="-285750">
              <a:buFontTx/>
              <a:buChar char="-"/>
            </a:pPr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114060" cy="920185"/>
          </a:xfrm>
        </p:spPr>
        <p:txBody>
          <a:bodyPr/>
          <a:lstStyle/>
          <a:p>
            <a:r>
              <a:rPr lang="nl-BE"/>
              <a:t>Domein M&amp;W: humane wetenschappen</a:t>
            </a:r>
          </a:p>
        </p:txBody>
      </p:sp>
    </p:spTree>
    <p:extLst>
      <p:ext uri="{BB962C8B-B14F-4D97-AF65-F5344CB8AC3E}">
        <p14:creationId xmlns:p14="http://schemas.microsoft.com/office/powerpoint/2010/main" val="2372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334777" cy="920185"/>
          </a:xfrm>
        </p:spPr>
        <p:txBody>
          <a:bodyPr/>
          <a:lstStyle/>
          <a:p>
            <a:r>
              <a:rPr lang="nl-BE"/>
              <a:t>Domein M&amp;W: humane wetenschappen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77E63915-E286-40BB-A86A-1ADDC01EF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078841"/>
              </p:ext>
            </p:extLst>
          </p:nvPr>
        </p:nvGraphicFramePr>
        <p:xfrm>
          <a:off x="274145" y="2504794"/>
          <a:ext cx="11289861" cy="22437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Historisch en cultureel bewustzijn en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Kunstbeschouwing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Filosofie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Gedragswetenschappen (3)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Onderzoek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Humane wetenschappen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Archeologie​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Kunstwetenschappen​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Psychologie​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Pedagogische wetenschappen​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Sociale wetenschappen​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095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Dubbele finaliteit</a:t>
            </a:r>
          </a:p>
        </p:txBody>
      </p:sp>
    </p:spTree>
    <p:extLst>
      <p:ext uri="{BB962C8B-B14F-4D97-AF65-F5344CB8AC3E}">
        <p14:creationId xmlns:p14="http://schemas.microsoft.com/office/powerpoint/2010/main" val="15084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56CD7F4-5305-49A9-965F-3A0FCAFB1D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Dubbele finaliteit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C0DFDA6-E9C7-4543-92C4-D579F326B2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806258" cy="920185"/>
          </a:xfrm>
        </p:spPr>
        <p:txBody>
          <a:bodyPr/>
          <a:lstStyle/>
          <a:p>
            <a:r>
              <a:rPr lang="nl-BE"/>
              <a:t>Basisvorming – specifiek gedeelte – specifiek Ter Sterre</a:t>
            </a:r>
          </a:p>
          <a:p>
            <a:endParaRPr lang="nl-BE"/>
          </a:p>
        </p:txBody>
      </p:sp>
      <p:graphicFrame>
        <p:nvGraphicFramePr>
          <p:cNvPr id="3" name="Tabel 4">
            <a:extLst>
              <a:ext uri="{FF2B5EF4-FFF2-40B4-BE49-F238E27FC236}">
                <a16:creationId xmlns:a16="http://schemas.microsoft.com/office/drawing/2014/main" id="{D2FC4475-E15C-41E0-8E58-67DB69A9B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24469"/>
              </p:ext>
            </p:extLst>
          </p:nvPr>
        </p:nvGraphicFramePr>
        <p:xfrm>
          <a:off x="348975" y="2687318"/>
          <a:ext cx="11538225" cy="2984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6075">
                  <a:extLst>
                    <a:ext uri="{9D8B030D-6E8A-4147-A177-3AD203B41FA5}">
                      <a16:colId xmlns:a16="http://schemas.microsoft.com/office/drawing/2014/main" val="3153607717"/>
                    </a:ext>
                  </a:extLst>
                </a:gridCol>
                <a:gridCol w="3846075">
                  <a:extLst>
                    <a:ext uri="{9D8B030D-6E8A-4147-A177-3AD203B41FA5}">
                      <a16:colId xmlns:a16="http://schemas.microsoft.com/office/drawing/2014/main" val="1681208497"/>
                    </a:ext>
                  </a:extLst>
                </a:gridCol>
                <a:gridCol w="3846075">
                  <a:extLst>
                    <a:ext uri="{9D8B030D-6E8A-4147-A177-3AD203B41FA5}">
                      <a16:colId xmlns:a16="http://schemas.microsoft.com/office/drawing/2014/main" val="4284844116"/>
                    </a:ext>
                  </a:extLst>
                </a:gridCol>
              </a:tblGrid>
              <a:tr h="514232">
                <a:tc>
                  <a:txBody>
                    <a:bodyPr/>
                    <a:lstStyle/>
                    <a:p>
                      <a:r>
                        <a:rPr lang="nl-BE"/>
                        <a:t>Basisvorming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gedeelte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Ter Sterre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68101"/>
                  </a:ext>
                </a:extLst>
              </a:tr>
              <a:tr h="2470379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12 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STEM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K&amp;C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M&amp;W</a:t>
                      </a:r>
                    </a:p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19607"/>
                  </a:ext>
                </a:extLst>
              </a:tr>
            </a:tbl>
          </a:graphicData>
        </a:graphic>
      </p:graphicFrame>
      <p:pic>
        <p:nvPicPr>
          <p:cNvPr id="2" name="Afbeelding 1">
            <a:extLst>
              <a:ext uri="{FF2B5EF4-FFF2-40B4-BE49-F238E27FC236}">
                <a16:creationId xmlns:a16="http://schemas.microsoft.com/office/drawing/2014/main" id="{C032F3E8-6FD0-4B4F-A27F-20C498E8E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75" y="3231746"/>
            <a:ext cx="3362325" cy="242887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B35E5E2-B880-4839-8025-81AE3377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675" y="3231746"/>
            <a:ext cx="33718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BE" sz="1800"/>
              <a:t>Specifiek gedeelte in chemie, fysica en biologie</a:t>
            </a:r>
          </a:p>
          <a:p>
            <a:pPr marL="285750" indent="-285750">
              <a:buFontTx/>
              <a:buChar char="-"/>
            </a:pPr>
            <a:r>
              <a:rPr lang="nl-BE" sz="1800"/>
              <a:t>Labo en stem-vaardigheden staan centraal</a:t>
            </a:r>
          </a:p>
          <a:p>
            <a:pPr marL="285750" indent="-285750">
              <a:buFontTx/>
              <a:buChar char="-"/>
            </a:pPr>
            <a:r>
              <a:rPr lang="nl-BE" sz="1800"/>
              <a:t>Analyseren van biochemische productieprocessen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biotechnieken</a:t>
            </a:r>
          </a:p>
        </p:txBody>
      </p:sp>
    </p:spTree>
    <p:extLst>
      <p:ext uri="{BB962C8B-B14F-4D97-AF65-F5344CB8AC3E}">
        <p14:creationId xmlns:p14="http://schemas.microsoft.com/office/powerpoint/2010/main" val="291867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BE" sz="1800"/>
              <a:t>Interesse in chemie, laboactiviteiten en biochemische processen</a:t>
            </a:r>
          </a:p>
          <a:p>
            <a:pPr marL="285750" indent="-285750">
              <a:buFontTx/>
              <a:buChar char="-"/>
            </a:pPr>
            <a:r>
              <a:rPr lang="nl-BE" sz="1800"/>
              <a:t>Nauwkeurig werken en oog voor detail</a:t>
            </a:r>
          </a:p>
          <a:p>
            <a:pPr marL="285750" indent="-285750">
              <a:buFontTx/>
              <a:buChar char="-"/>
            </a:pPr>
            <a:r>
              <a:rPr lang="nl-BE" sz="1800"/>
              <a:t>Interesse in onderzoeken, analyseren en oplossingen zoeken voor een probleem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biotechnieken</a:t>
            </a:r>
          </a:p>
        </p:txBody>
      </p:sp>
    </p:spTree>
    <p:extLst>
      <p:ext uri="{BB962C8B-B14F-4D97-AF65-F5344CB8AC3E}">
        <p14:creationId xmlns:p14="http://schemas.microsoft.com/office/powerpoint/2010/main" val="244295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biotechnieken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301D70F8-2209-4397-81B0-E413A9110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060229"/>
              </p:ext>
            </p:extLst>
          </p:nvPr>
        </p:nvGraphicFramePr>
        <p:xfrm>
          <a:off x="274145" y="2504794"/>
          <a:ext cx="11289861" cy="22437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Toegepaste wiskunde (1)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Biotechnieken (13)</a:t>
                      </a:r>
                    </a:p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Ook doelen </a:t>
                      </a:r>
                      <a:r>
                        <a:rPr lang="nl-BE" sz="1800" b="0" i="0" kern="120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NaWe</a:t>
                      </a: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uit basisvorming </a:t>
                      </a:r>
                    </a:p>
                    <a:p>
                      <a:endParaRPr lang="nl-BE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Biotechnologische en Chemische technieken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Biotechniek​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Gezondheidszorg​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Industriële wetenschappen​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Chemische sector​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Onderwijs​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2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BE" sz="1800"/>
              <a:t>Brede grafische basisopleiding</a:t>
            </a:r>
          </a:p>
          <a:p>
            <a:pPr marL="285750" indent="-285750">
              <a:buFontTx/>
              <a:buChar char="-"/>
            </a:pPr>
            <a:r>
              <a:rPr lang="nl-BE" sz="1800"/>
              <a:t>Wiskundig-wetenschappelijk onderbouwd </a:t>
            </a:r>
          </a:p>
          <a:p>
            <a:pPr marL="285750" indent="-285750">
              <a:buFontTx/>
              <a:buChar char="-"/>
            </a:pPr>
            <a:r>
              <a:rPr lang="nl-BE" sz="1800"/>
              <a:t>Aandacht voor persoonlijke en professionele vaardigheden </a:t>
            </a:r>
          </a:p>
          <a:p>
            <a:pPr marL="285750" indent="-285750">
              <a:buFontTx/>
              <a:buChar char="-"/>
            </a:pPr>
            <a:r>
              <a:rPr lang="nl-BE" sz="1800"/>
              <a:t>Inzicht in esthetische en technische aspecten van het grafische proces (proces naar product)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594908" cy="920185"/>
          </a:xfrm>
        </p:spPr>
        <p:txBody>
          <a:bodyPr/>
          <a:lstStyle/>
          <a:p>
            <a:r>
              <a:rPr lang="nl-BE"/>
              <a:t>Domein K&amp;C: grafische technieken</a:t>
            </a:r>
          </a:p>
        </p:txBody>
      </p:sp>
    </p:spTree>
    <p:extLst>
      <p:ext uri="{BB962C8B-B14F-4D97-AF65-F5344CB8AC3E}">
        <p14:creationId xmlns:p14="http://schemas.microsoft.com/office/powerpoint/2010/main" val="220744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Creatieve inzichten</a:t>
            </a:r>
          </a:p>
          <a:p>
            <a:pPr marL="285750" indent="-285750">
              <a:buFontTx/>
              <a:buChar char="-"/>
            </a:pPr>
            <a:r>
              <a:rPr lang="nl-NL" sz="1800"/>
              <a:t>Doorzettingsvermogen en zelfreflectie</a:t>
            </a:r>
          </a:p>
          <a:p>
            <a:pPr marL="285750" indent="-285750">
              <a:buFontTx/>
              <a:buChar char="-"/>
            </a:pPr>
            <a:r>
              <a:rPr lang="nl-NL" sz="1800"/>
              <a:t>Planmatig werken</a:t>
            </a:r>
          </a:p>
          <a:p>
            <a:pPr marL="285750" indent="-285750">
              <a:buFontTx/>
              <a:buChar char="-"/>
            </a:pPr>
            <a:r>
              <a:rPr lang="nl-NL" sz="1800"/>
              <a:t>Nauwkeurigheid en discipline 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Interesse om te werken met Adobe softwarepakketten  </a:t>
            </a:r>
            <a:endParaRPr lang="nl-BE" sz="180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114060" cy="920185"/>
          </a:xfrm>
        </p:spPr>
        <p:txBody>
          <a:bodyPr/>
          <a:lstStyle/>
          <a:p>
            <a:r>
              <a:rPr lang="nl-BE"/>
              <a:t>Domein K&amp;C: grafische technieken</a:t>
            </a:r>
          </a:p>
        </p:txBody>
      </p:sp>
    </p:spTree>
    <p:extLst>
      <p:ext uri="{BB962C8B-B14F-4D97-AF65-F5344CB8AC3E}">
        <p14:creationId xmlns:p14="http://schemas.microsoft.com/office/powerpoint/2010/main" val="379404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334777" cy="920185"/>
          </a:xfrm>
        </p:spPr>
        <p:txBody>
          <a:bodyPr/>
          <a:lstStyle/>
          <a:p>
            <a:r>
              <a:rPr lang="nl-BE"/>
              <a:t>Domein K&amp;C: grafische technieken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B64E78AD-590C-483E-A079-55A64AAC6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765724"/>
              </p:ext>
            </p:extLst>
          </p:nvPr>
        </p:nvGraphicFramePr>
        <p:xfrm>
          <a:off x="274145" y="2504794"/>
          <a:ext cx="11289861" cy="36153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Toegepaste wiskunde (1)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Grafische vormgeving (4) </a:t>
                      </a:r>
                      <a:r>
                        <a:rPr lang="nl-BE" sz="1600" b="0" i="1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(GRAVO)</a:t>
                      </a:r>
                      <a:endParaRPr lang="nl-BE" sz="1800" b="0" i="1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Illustratie (2)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 (1)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Audiovisuele vorming (4) </a:t>
                      </a:r>
                      <a:r>
                        <a:rPr lang="nl-BE" sz="1600" b="0" i="1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(AVIVO)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Multimedia (</a:t>
                      </a:r>
                      <a:r>
                        <a:rPr lang="nl-BE" sz="1600" b="0" i="1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CMO – MMO)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Grafische vormgeving (se-n-se)​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Interactieve multimediatechnieken (se-n-se)​</a:t>
                      </a:r>
                    </a:p>
                    <a:p>
                      <a:r>
                        <a:rPr lang="nl-BE" err="1">
                          <a:solidFill>
                            <a:schemeClr val="tx2"/>
                          </a:solidFill>
                        </a:rPr>
                        <a:t>Devine</a:t>
                      </a:r>
                      <a:endParaRPr lang="nl-BE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Multimedia &amp; Creatieve Technologie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Beeldende vormgeving​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Audiovisuele kunsten 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Fotografie</a:t>
                      </a:r>
                    </a:p>
                    <a:p>
                      <a:r>
                        <a:rPr lang="nl-BE">
                          <a:solidFill>
                            <a:schemeClr val="tx2"/>
                          </a:solidFill>
                        </a:rPr>
                        <a:t>DAE (Digital Arts &amp; Entertainment) 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9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Mens en samenleving staan centraal</a:t>
            </a:r>
          </a:p>
          <a:p>
            <a:pPr marL="285750" indent="-285750">
              <a:buFontTx/>
              <a:buChar char="-"/>
            </a:pPr>
            <a:r>
              <a:rPr lang="nl-NL" sz="1800"/>
              <a:t>Leerinhouden uit de toegepaste psychologie, pedagogiek en toegepaste biologie functioneel gebruiken bij het omgaan en zorgen voor kinderen en volwassenen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594908" cy="920185"/>
          </a:xfrm>
        </p:spPr>
        <p:txBody>
          <a:bodyPr/>
          <a:lstStyle/>
          <a:p>
            <a:r>
              <a:rPr lang="nl-BE"/>
              <a:t>Domein M&amp;W: maatschappij en welzijn</a:t>
            </a:r>
          </a:p>
        </p:txBody>
      </p:sp>
    </p:spTree>
    <p:extLst>
      <p:ext uri="{BB962C8B-B14F-4D97-AF65-F5344CB8AC3E}">
        <p14:creationId xmlns:p14="http://schemas.microsoft.com/office/powerpoint/2010/main" val="58955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sz="1800"/>
              <a:t>Gefascineerd door eigen (</a:t>
            </a:r>
            <a:r>
              <a:rPr lang="nl-NL" sz="1800" err="1"/>
              <a:t>gezondheids</a:t>
            </a:r>
            <a:r>
              <a:rPr lang="nl-NL" sz="1800"/>
              <a:t>)gedrag en dan van anderen</a:t>
            </a:r>
          </a:p>
          <a:p>
            <a:pPr marL="285750" indent="-285750">
              <a:buFontTx/>
              <a:buChar char="-"/>
            </a:pPr>
            <a:r>
              <a:rPr lang="nl-NL" sz="1800"/>
              <a:t>Gefascineerd door levensloopfasen van de mens</a:t>
            </a:r>
          </a:p>
          <a:p>
            <a:pPr marL="285750" indent="-285750">
              <a:buFontTx/>
              <a:buChar char="-"/>
            </a:pPr>
            <a:r>
              <a:rPr lang="nl-NL" sz="1800"/>
              <a:t>Gefascineerd in de invloed van opvoedingssituaties op het gedrag van de mens</a:t>
            </a:r>
          </a:p>
          <a:p>
            <a:pPr marL="285750" indent="-285750">
              <a:buFontTx/>
              <a:buChar char="-"/>
            </a:pPr>
            <a:r>
              <a:rPr lang="nl-NL" sz="1800"/>
              <a:t>Inzicht verwerven in de theoretische onderbouwing van </a:t>
            </a:r>
            <a:r>
              <a:rPr lang="nl-NL" sz="1800" err="1"/>
              <a:t>gezondheidsondersteunende</a:t>
            </a:r>
            <a:r>
              <a:rPr lang="nl-NL" sz="1800"/>
              <a:t> activiteiten</a:t>
            </a:r>
          </a:p>
          <a:p>
            <a:pPr marL="285750" indent="-285750">
              <a:buFontTx/>
              <a:buChar char="-"/>
            </a:pPr>
            <a:r>
              <a:rPr lang="nl-NL" sz="1800"/>
              <a:t>Inzicht verwerven in het theoretisch kader achter het uitvoeren van huishoudelijke en logistieke taken</a:t>
            </a:r>
          </a:p>
          <a:p>
            <a:pPr marL="285750" indent="-285750">
              <a:buFontTx/>
              <a:buChar char="-"/>
            </a:pPr>
            <a:r>
              <a:rPr lang="nl-NL" sz="1800"/>
              <a:t>Verdiepen in sociale, communicatieve en (</a:t>
            </a:r>
            <a:r>
              <a:rPr lang="nl-NL" sz="1800" err="1"/>
              <a:t>ped</a:t>
            </a:r>
            <a:r>
              <a:rPr lang="nl-NL" sz="1800"/>
              <a:t>)agogische vaardigheden </a:t>
            </a:r>
          </a:p>
          <a:p>
            <a:pPr marL="285750" indent="-285750">
              <a:buFontTx/>
              <a:buChar char="-"/>
            </a:pPr>
            <a:endParaRPr lang="nl-NL"/>
          </a:p>
          <a:p>
            <a:pPr marL="285750" indent="-285750">
              <a:buFontTx/>
              <a:buChar char="-"/>
            </a:pPr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114060" cy="920185"/>
          </a:xfrm>
        </p:spPr>
        <p:txBody>
          <a:bodyPr/>
          <a:lstStyle/>
          <a:p>
            <a:r>
              <a:rPr lang="nl-BE"/>
              <a:t>Domein M&amp;W: maatschappij en welzijn</a:t>
            </a:r>
          </a:p>
        </p:txBody>
      </p:sp>
    </p:spTree>
    <p:extLst>
      <p:ext uri="{BB962C8B-B14F-4D97-AF65-F5344CB8AC3E}">
        <p14:creationId xmlns:p14="http://schemas.microsoft.com/office/powerpoint/2010/main" val="36643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334777" cy="920185"/>
          </a:xfrm>
        </p:spPr>
        <p:txBody>
          <a:bodyPr/>
          <a:lstStyle/>
          <a:p>
            <a:r>
              <a:rPr lang="nl-BE"/>
              <a:t>Domein M&amp;W: maatschappij en welzijn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E294AA97-34FF-46DF-A3B9-FCA8592D4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653372"/>
              </p:ext>
            </p:extLst>
          </p:nvPr>
        </p:nvGraphicFramePr>
        <p:xfrm>
          <a:off x="274145" y="2504794"/>
          <a:ext cx="11289861" cy="25180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98360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628214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Fysiologie van de mens (2)</a:t>
                      </a:r>
                    </a:p>
                    <a:p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Toegepaste gedragswetenschappen (4)</a:t>
                      </a:r>
                    </a:p>
                    <a:p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Onderzoek (2)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Gezondheidszorg</a:t>
                      </a:r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Gezondheidssector​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Sociale sector​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Pedagogie​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Onderwijs​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Sociaal – agogisch werk​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6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Hoe kiezen</a:t>
            </a:r>
          </a:p>
        </p:txBody>
      </p:sp>
    </p:spTree>
    <p:extLst>
      <p:ext uri="{BB962C8B-B14F-4D97-AF65-F5344CB8AC3E}">
        <p14:creationId xmlns:p14="http://schemas.microsoft.com/office/powerpoint/2010/main" val="360122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192DFC6-1734-4138-9017-E0B4422F8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1585519"/>
            <a:ext cx="10651210" cy="4855038"/>
          </a:xfrm>
        </p:spPr>
        <p:txBody>
          <a:bodyPr>
            <a:normAutofit/>
          </a:bodyPr>
          <a:lstStyle/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NL" sz="1800"/>
              <a:t>Tweede graad sluit naadloos aan op derde graad, dus…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Voorbereiding op het hoger onderwijs en/of werkveld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‘Definitieve’ keuze (beperkte heroriëntering mogelijk)</a:t>
            </a:r>
          </a:p>
          <a:p>
            <a:pPr marL="0" lvl="1" indent="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endParaRPr lang="nl-NL" sz="1800"/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NL" sz="1800"/>
              <a:t>Bepalende factoren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Capaciteiten				- Advies klassenraad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Zelfkennis				- Lessentabellen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Studies tweede graad			- Profiel studierichting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Attest 					- Toekomstmogelijkheden</a:t>
            </a:r>
          </a:p>
          <a:p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Belang van een goede keuze</a:t>
            </a:r>
          </a:p>
        </p:txBody>
      </p:sp>
    </p:spTree>
    <p:extLst>
      <p:ext uri="{BB962C8B-B14F-4D97-AF65-F5344CB8AC3E}">
        <p14:creationId xmlns:p14="http://schemas.microsoft.com/office/powerpoint/2010/main" val="359109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DBB8B3-84CD-496B-AC8C-E2B8144C4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1585519"/>
            <a:ext cx="10651210" cy="3875714"/>
          </a:xfrm>
        </p:spPr>
        <p:txBody>
          <a:bodyPr>
            <a:normAutofit/>
          </a:bodyPr>
          <a:lstStyle/>
          <a:p>
            <a:pPr marL="285750" lvl="1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Maak een positieve keuze op basis van eerlijke motieven</a:t>
            </a:r>
          </a:p>
          <a:p>
            <a:pPr marL="285750" lvl="1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Laat je keuze niet beïnvloeden door</a:t>
            </a:r>
          </a:p>
          <a:p>
            <a:pPr marL="742950" lvl="2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Vrienden of vriendinnen</a:t>
            </a:r>
          </a:p>
          <a:p>
            <a:pPr marL="742950" lvl="2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De vermoedelijke vakleraren </a:t>
            </a:r>
          </a:p>
          <a:p>
            <a:pPr marL="742950" lvl="2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Gemakkelijkheidsoverwegingen </a:t>
            </a:r>
          </a:p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86793D-370A-4849-A61E-E74172CB2C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Aandachtspunten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241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C39AC8-9A32-4570-AE7C-AB59BFBEAB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1644242"/>
            <a:ext cx="10651210" cy="339168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/>
              <a:t>Voor reeds ingeschreven leerlingen:</a:t>
            </a:r>
          </a:p>
          <a:p>
            <a:pPr marL="971550" lvl="1" indent="-285750"/>
            <a:r>
              <a:rPr lang="nl-NL" sz="1800"/>
              <a:t>Keuze doorgeven via deze link: </a:t>
            </a:r>
            <a:r>
              <a:rPr lang="nl-BE" sz="1800" b="0" i="0" u="none" strike="noStrike">
                <a:solidFill>
                  <a:srgbClr val="0033CC"/>
                </a:solidFill>
                <a:effectLst/>
                <a:latin typeface="Open Sans"/>
                <a:hlinkClick r:id="rId2"/>
              </a:rPr>
              <a:t>https://forms.office.com/r/LiKK61yTEs</a:t>
            </a:r>
            <a:r>
              <a:rPr lang="nl-BE" sz="1800">
                <a:solidFill>
                  <a:srgbClr val="0033CC"/>
                </a:solidFill>
                <a:latin typeface="Open Sans"/>
              </a:rPr>
              <a:t> </a:t>
            </a:r>
          </a:p>
          <a:p>
            <a:pPr marL="971550" lvl="1" indent="-285750"/>
            <a:r>
              <a:rPr lang="nl-BE" sz="1800"/>
              <a:t>Voor 2 april </a:t>
            </a:r>
            <a:r>
              <a:rPr lang="nl-BE" sz="1800" b="0" i="0" u="none" strike="noStrike">
                <a:solidFill>
                  <a:srgbClr val="0033CC"/>
                </a:solidFill>
                <a:effectLst/>
                <a:latin typeface="Open Sans"/>
              </a:rPr>
              <a:t> </a:t>
            </a:r>
            <a:endParaRPr lang="nl-BE">
              <a:solidFill>
                <a:srgbClr val="0033CC"/>
              </a:solidFill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Voor toekomstige leerlingen:</a:t>
            </a:r>
          </a:p>
          <a:p>
            <a:pPr marL="971550" lvl="1" indent="-285750"/>
            <a:r>
              <a:rPr lang="nl-BE" sz="1800"/>
              <a:t>Keuze doorgeven via aanmeldingsformulier 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A3FB4D-FEFE-4AE8-A2E3-5F2FB1A8D9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8947" y="1028072"/>
            <a:ext cx="8792749" cy="920185"/>
          </a:xfrm>
        </p:spPr>
        <p:txBody>
          <a:bodyPr/>
          <a:lstStyle/>
          <a:p>
            <a:r>
              <a:rPr lang="nl-NL"/>
              <a:t>Kiezen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1374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9C5CC-8CA4-4831-8759-ADC21FEE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/>
              <a:t>Van de eerste graad naar de tweede graad</a:t>
            </a:r>
            <a:br>
              <a:rPr lang="nl-BE"/>
            </a:br>
            <a:r>
              <a:rPr lang="nl-BE" sz="3200"/>
              <a:t>(arbeidsmarkt)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30E4FC-23EC-4518-83CD-93C84780C3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/>
          </a:p>
          <a:p>
            <a:r>
              <a:rPr lang="nl-BE"/>
              <a:t>17 maart 2022</a:t>
            </a:r>
          </a:p>
        </p:txBody>
      </p:sp>
      <p:pic>
        <p:nvPicPr>
          <p:cNvPr id="4" name="Picture 2" descr="Microfoon uit | Gratis Iconen">
            <a:extLst>
              <a:ext uri="{FF2B5EF4-FFF2-40B4-BE49-F238E27FC236}">
                <a16:creationId xmlns:a16="http://schemas.microsoft.com/office/drawing/2014/main" id="{4BDFEABB-F3F7-4B4A-8743-4DABCDC8B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0" y="4030053"/>
            <a:ext cx="415183" cy="41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B37A8B92-D724-47AD-86E9-AAF0D7E1F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579" y="4030054"/>
            <a:ext cx="487110" cy="4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Chat Icon Chat Icon Vector Trendy Stock Vector (Royalty Free) 742217956">
            <a:extLst>
              <a:ext uri="{FF2B5EF4-FFF2-40B4-BE49-F238E27FC236}">
                <a16:creationId xmlns:a16="http://schemas.microsoft.com/office/drawing/2014/main" id="{CBA38372-683D-43C9-848E-1CA5A8FBE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6" b="18037"/>
          <a:stretch/>
        </p:blipFill>
        <p:spPr bwMode="auto">
          <a:xfrm>
            <a:off x="6465163" y="4735928"/>
            <a:ext cx="477052" cy="34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CBCD446-F90F-47A2-941E-6AFA81567CAB}"/>
              </a:ext>
            </a:extLst>
          </p:cNvPr>
          <p:cNvSpPr txBox="1"/>
          <p:nvPr/>
        </p:nvSpPr>
        <p:spPr>
          <a:xfrm>
            <a:off x="5704901" y="4684653"/>
            <a:ext cx="95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Vragen: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41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35899CA-30F4-436B-8A7C-57C8CE07A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06169" y="1560786"/>
            <a:ext cx="7421562" cy="26597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Algemeen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Arbeidsmarkt finaliteit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Hoe kiezen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7</a:t>
            </a:r>
            <a:r>
              <a:rPr lang="nl-BE" sz="1800" baseline="30000"/>
              <a:t>e</a:t>
            </a:r>
            <a:r>
              <a:rPr lang="nl-BE" sz="1800"/>
              <a:t> jaar</a:t>
            </a:r>
          </a:p>
          <a:p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6B7B188-2E73-4164-A0FF-C03A6986BB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Programma</a:t>
            </a:r>
          </a:p>
        </p:txBody>
      </p:sp>
    </p:spTree>
    <p:extLst>
      <p:ext uri="{BB962C8B-B14F-4D97-AF65-F5344CB8AC3E}">
        <p14:creationId xmlns:p14="http://schemas.microsoft.com/office/powerpoint/2010/main" val="240895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29B056-BF8C-436E-80D4-8D67382D0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11298" y="1711354"/>
            <a:ext cx="7421562" cy="25026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Tussen de kerstvakantie &amp; de krokusvakantie: I Like test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Tussen de krokusvakantie &amp; de paasvakantie: structuur onderwijs + infodag / infoavond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Paasrapport: advies uit de KR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2 april: voorlopige keuze maken</a:t>
            </a:r>
            <a:endParaRPr lang="en-US" sz="1800">
              <a:latin typeface="Flanders Art Sans"/>
            </a:endParaRP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Na de paasvakantie: voorstelling maken van de voorkeursrichting </a:t>
            </a:r>
            <a:endParaRPr lang="nl-BE" sz="180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583FF3B-7C34-4602-B074-3A16C3AC34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Traject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4997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Algemeen</a:t>
            </a:r>
          </a:p>
        </p:txBody>
      </p:sp>
    </p:spTree>
    <p:extLst>
      <p:ext uri="{BB962C8B-B14F-4D97-AF65-F5344CB8AC3E}">
        <p14:creationId xmlns:p14="http://schemas.microsoft.com/office/powerpoint/2010/main" val="378806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F61159-B023-434C-BE4B-F5076BFBE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Domeinen en </a:t>
            </a:r>
            <a:r>
              <a:rPr lang="nl-BE" err="1"/>
              <a:t>finaliteiten</a:t>
            </a:r>
            <a:r>
              <a:rPr lang="nl-BE"/>
              <a:t> in Ter Sterre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FF9BDCE-C1F2-46C8-99F4-FBEA1244DA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745723"/>
              </p:ext>
            </p:extLst>
          </p:nvPr>
        </p:nvGraphicFramePr>
        <p:xfrm>
          <a:off x="213464" y="2017971"/>
          <a:ext cx="10232244" cy="27421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80363">
                  <a:extLst>
                    <a:ext uri="{9D8B030D-6E8A-4147-A177-3AD203B41FA5}">
                      <a16:colId xmlns:a16="http://schemas.microsoft.com/office/drawing/2014/main" val="159078463"/>
                    </a:ext>
                  </a:extLst>
                </a:gridCol>
                <a:gridCol w="2550627">
                  <a:extLst>
                    <a:ext uri="{9D8B030D-6E8A-4147-A177-3AD203B41FA5}">
                      <a16:colId xmlns:a16="http://schemas.microsoft.com/office/drawing/2014/main" val="1619779005"/>
                    </a:ext>
                  </a:extLst>
                </a:gridCol>
                <a:gridCol w="2550627">
                  <a:extLst>
                    <a:ext uri="{9D8B030D-6E8A-4147-A177-3AD203B41FA5}">
                      <a16:colId xmlns:a16="http://schemas.microsoft.com/office/drawing/2014/main" val="1540468852"/>
                    </a:ext>
                  </a:extLst>
                </a:gridCol>
                <a:gridCol w="2550627">
                  <a:extLst>
                    <a:ext uri="{9D8B030D-6E8A-4147-A177-3AD203B41FA5}">
                      <a16:colId xmlns:a16="http://schemas.microsoft.com/office/drawing/2014/main" val="3652493504"/>
                    </a:ext>
                  </a:extLst>
                </a:gridCol>
              </a:tblGrid>
              <a:tr h="791321">
                <a:tc>
                  <a:txBody>
                    <a:bodyPr/>
                    <a:lstStyle/>
                    <a:p>
                      <a:pPr lvl="0"/>
                      <a:endParaRPr lang="nl-BE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000"/>
                        <a:t>Finaliteit doorstroom </a:t>
                      </a:r>
                      <a:endParaRPr lang="nl-BE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000"/>
                        <a:t>Dubbele finaliteit </a:t>
                      </a:r>
                      <a:endParaRPr lang="nl-BE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000"/>
                        <a:t>Finaliteit arbeidsmarkt </a:t>
                      </a:r>
                      <a:endParaRPr lang="nl-BE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61201"/>
                  </a:ext>
                </a:extLst>
              </a:tr>
              <a:tr h="458471">
                <a:tc>
                  <a:txBody>
                    <a:bodyPr/>
                    <a:lstStyle/>
                    <a:p>
                      <a:pPr lvl="0"/>
                      <a:r>
                        <a:rPr lang="nl-NL" sz="2000">
                          <a:solidFill>
                            <a:schemeClr val="bg1"/>
                          </a:solidFill>
                        </a:rPr>
                        <a:t>STEM</a:t>
                      </a:r>
                      <a:endParaRPr lang="nl-BE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Natuurwetenschappen​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Biotechnieken​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Plant, dier en milieu​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930083"/>
                  </a:ext>
                </a:extLst>
              </a:tr>
              <a:tr h="458471">
                <a:tc>
                  <a:txBody>
                    <a:bodyPr/>
                    <a:lstStyle/>
                    <a:p>
                      <a:pPr lvl="0"/>
                      <a:r>
                        <a:rPr lang="nl-NL" sz="2000">
                          <a:solidFill>
                            <a:schemeClr val="bg1"/>
                          </a:solidFill>
                        </a:rPr>
                        <a:t>Maatschappij &amp; welzijn</a:t>
                      </a:r>
                      <a:endParaRPr lang="nl-BE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Humane Wetenschappen​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Maatschappij en welzijn​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Zorg en welzijn​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71640"/>
                  </a:ext>
                </a:extLst>
              </a:tr>
              <a:tr h="791321">
                <a:tc>
                  <a:txBody>
                    <a:bodyPr/>
                    <a:lstStyle/>
                    <a:p>
                      <a:pPr lvl="0"/>
                      <a:r>
                        <a:rPr lang="nl-NL" sz="2000">
                          <a:solidFill>
                            <a:schemeClr val="bg1"/>
                          </a:solidFill>
                        </a:rPr>
                        <a:t>Kunst &amp; creatie</a:t>
                      </a:r>
                      <a:endParaRPr lang="nl-BE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Architecturale en beeldende vorming​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Grafische technieken​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BE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Decor en etalage​</a:t>
                      </a:r>
                      <a:endParaRPr lang="nl-B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4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Arbeidsmarkt finaliteit</a:t>
            </a:r>
          </a:p>
        </p:txBody>
      </p:sp>
    </p:spTree>
    <p:extLst>
      <p:ext uri="{BB962C8B-B14F-4D97-AF65-F5344CB8AC3E}">
        <p14:creationId xmlns:p14="http://schemas.microsoft.com/office/powerpoint/2010/main" val="267541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56CD7F4-5305-49A9-965F-3A0FCAFB1D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Arbeidsmarkt finaliteit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C0DFDA6-E9C7-4543-92C4-D579F326B2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806258" cy="920185"/>
          </a:xfrm>
        </p:spPr>
        <p:txBody>
          <a:bodyPr/>
          <a:lstStyle/>
          <a:p>
            <a:r>
              <a:rPr lang="nl-BE"/>
              <a:t>Basisvorming – specifiek gedeelte – specifiek Ter Sterre</a:t>
            </a:r>
          </a:p>
          <a:p>
            <a:endParaRPr lang="nl-BE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F83E7E08-E29D-4293-89D7-F7EACD608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56263"/>
              </p:ext>
            </p:extLst>
          </p:nvPr>
        </p:nvGraphicFramePr>
        <p:xfrm>
          <a:off x="348975" y="2687319"/>
          <a:ext cx="11538225" cy="285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6075">
                  <a:extLst>
                    <a:ext uri="{9D8B030D-6E8A-4147-A177-3AD203B41FA5}">
                      <a16:colId xmlns:a16="http://schemas.microsoft.com/office/drawing/2014/main" val="3153607717"/>
                    </a:ext>
                  </a:extLst>
                </a:gridCol>
                <a:gridCol w="3846075">
                  <a:extLst>
                    <a:ext uri="{9D8B030D-6E8A-4147-A177-3AD203B41FA5}">
                      <a16:colId xmlns:a16="http://schemas.microsoft.com/office/drawing/2014/main" val="1681208497"/>
                    </a:ext>
                  </a:extLst>
                </a:gridCol>
                <a:gridCol w="3846075">
                  <a:extLst>
                    <a:ext uri="{9D8B030D-6E8A-4147-A177-3AD203B41FA5}">
                      <a16:colId xmlns:a16="http://schemas.microsoft.com/office/drawing/2014/main" val="4284844116"/>
                    </a:ext>
                  </a:extLst>
                </a:gridCol>
              </a:tblGrid>
              <a:tr h="491399">
                <a:tc>
                  <a:txBody>
                    <a:bodyPr/>
                    <a:lstStyle/>
                    <a:p>
                      <a:r>
                        <a:rPr lang="nl-BE"/>
                        <a:t>Basisvorming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gedeelte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Ter Sterre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68101"/>
                  </a:ext>
                </a:extLst>
              </a:tr>
              <a:tr h="2360691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18 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STEM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K&amp;C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/>
                        <a:t>Domein M&amp;W</a:t>
                      </a:r>
                    </a:p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19607"/>
                  </a:ext>
                </a:extLst>
              </a:tr>
            </a:tbl>
          </a:graphicData>
        </a:graphic>
      </p:graphicFrame>
      <p:pic>
        <p:nvPicPr>
          <p:cNvPr id="2" name="Afbeelding 1">
            <a:extLst>
              <a:ext uri="{FF2B5EF4-FFF2-40B4-BE49-F238E27FC236}">
                <a16:creationId xmlns:a16="http://schemas.microsoft.com/office/drawing/2014/main" id="{0BF0AD92-8214-4387-ABCB-4F7F1F7CB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75" y="3231747"/>
            <a:ext cx="3390900" cy="14287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B3BE03F-C96C-413A-B42E-9B9093417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62" y="3231747"/>
            <a:ext cx="334327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Handen uit de mouwen steken</a:t>
            </a:r>
          </a:p>
          <a:p>
            <a:pPr marL="285750" indent="-285750">
              <a:buFontTx/>
              <a:buChar char="-"/>
            </a:pPr>
            <a:r>
              <a:rPr lang="nl-NL" sz="1800"/>
              <a:t>Aandacht aan lessen over plant, dier en milieu </a:t>
            </a:r>
            <a:endParaRPr lang="nl-BE" sz="180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plant, dier en milieu</a:t>
            </a:r>
          </a:p>
        </p:txBody>
      </p:sp>
    </p:spTree>
    <p:extLst>
      <p:ext uri="{BB962C8B-B14F-4D97-AF65-F5344CB8AC3E}">
        <p14:creationId xmlns:p14="http://schemas.microsoft.com/office/powerpoint/2010/main" val="85808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Meewerken binnen de bloemen-, groenten- en bomenteelt</a:t>
            </a:r>
          </a:p>
          <a:p>
            <a:pPr marL="285750" indent="-285750">
              <a:buFontTx/>
              <a:buChar char="-"/>
            </a:pPr>
            <a:r>
              <a:rPr lang="nl-NL" sz="1800"/>
              <a:t>Interesse in het verzorgen van levende dieren</a:t>
            </a:r>
          </a:p>
          <a:p>
            <a:pPr marL="285750" indent="-285750">
              <a:buFontTx/>
              <a:buChar char="-"/>
            </a:pPr>
            <a:r>
              <a:rPr lang="nl-NL" sz="1800"/>
              <a:t>Interesse in dierengedrag- en anatomie</a:t>
            </a:r>
          </a:p>
          <a:p>
            <a:pPr marL="285750" indent="-285750">
              <a:buFontTx/>
              <a:buChar char="-"/>
            </a:pPr>
            <a:r>
              <a:rPr lang="nl-NL" sz="1800"/>
              <a:t>Willen werken met machines en gereedschappen uit de land- en tuinbouw </a:t>
            </a:r>
            <a:endParaRPr lang="nl-BE" sz="180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plant, dier en milieu</a:t>
            </a:r>
          </a:p>
        </p:txBody>
      </p:sp>
    </p:spTree>
    <p:extLst>
      <p:ext uri="{BB962C8B-B14F-4D97-AF65-F5344CB8AC3E}">
        <p14:creationId xmlns:p14="http://schemas.microsoft.com/office/powerpoint/2010/main" val="8294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Domein STEM: plant, dier en milieu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9C98B375-839F-46AE-88B9-8533524C5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109747"/>
              </p:ext>
            </p:extLst>
          </p:nvPr>
        </p:nvGraphicFramePr>
        <p:xfrm>
          <a:off x="274145" y="2504794"/>
          <a:ext cx="11289861" cy="416401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PDM (18)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Dierenzorg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Groenaanleg en –beheer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Diplomajaar tuinaanleg en –onderhoud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Nadien: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Se-n-se “agro en groenbeheer”​</a:t>
                      </a:r>
                    </a:p>
                    <a:p>
                      <a:r>
                        <a:rPr lang="nl-NL" err="1">
                          <a:solidFill>
                            <a:schemeClr val="tx2"/>
                          </a:solidFill>
                        </a:rPr>
                        <a:t>Bachelorrichting</a:t>
                      </a:r>
                      <a:r>
                        <a:rPr lang="nl-NL">
                          <a:solidFill>
                            <a:schemeClr val="tx2"/>
                          </a:solidFill>
                        </a:rPr>
                        <a:t> in de landbouwsector​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Medewerker groene ruimtes​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Werkgebied: Tuinbouwer​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Werkgebied: Tuinbouwmedewerker​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52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Artistieke en creatieve opleiding</a:t>
            </a:r>
          </a:p>
          <a:p>
            <a:pPr marL="285750" indent="-285750">
              <a:buFontTx/>
              <a:buChar char="-"/>
            </a:pPr>
            <a:r>
              <a:rPr lang="nl-NL" sz="1800"/>
              <a:t>Richt zich op de reclamewereld als op de etalage- en/of decoratiesectie</a:t>
            </a:r>
          </a:p>
          <a:p>
            <a:pPr marL="285750" indent="-285750">
              <a:buFontTx/>
              <a:buChar char="-"/>
            </a:pPr>
            <a:r>
              <a:rPr lang="nl-NL" sz="1800"/>
              <a:t>Leren omgaan met schilderborstel, kleur, compositie, vormen, typografie,…</a:t>
            </a:r>
          </a:p>
          <a:p>
            <a:pPr marL="285750" indent="-285750">
              <a:buFontTx/>
              <a:buChar char="-"/>
            </a:pPr>
            <a:r>
              <a:rPr lang="nl-NL" sz="1800"/>
              <a:t>Leren tekenen zowel op papier als met grafische computerprogramma’s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594908" cy="920185"/>
          </a:xfrm>
        </p:spPr>
        <p:txBody>
          <a:bodyPr/>
          <a:lstStyle/>
          <a:p>
            <a:r>
              <a:rPr lang="nl-BE"/>
              <a:t>Domein K&amp;C: decor en etalage</a:t>
            </a:r>
          </a:p>
        </p:txBody>
      </p:sp>
    </p:spTree>
    <p:extLst>
      <p:ext uri="{BB962C8B-B14F-4D97-AF65-F5344CB8AC3E}">
        <p14:creationId xmlns:p14="http://schemas.microsoft.com/office/powerpoint/2010/main" val="322453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sz="1800"/>
              <a:t>Flinke dosis creativiteit, eigen fantasie en handigheid</a:t>
            </a:r>
          </a:p>
          <a:p>
            <a:pPr marL="285750" indent="-285750">
              <a:buFontTx/>
              <a:buChar char="-"/>
            </a:pPr>
            <a:r>
              <a:rPr lang="nl-NL" sz="1800"/>
              <a:t>Bedenken, ontwerpen en maken  van boeiende en overzichtelijke etalages en standen</a:t>
            </a:r>
          </a:p>
          <a:p>
            <a:pPr marL="285750" indent="-285750">
              <a:buFontTx/>
              <a:buChar char="-"/>
            </a:pPr>
            <a:r>
              <a:rPr lang="nl-NL" sz="1800"/>
              <a:t>Zin om met verschillende materialen aan de slag te gaan</a:t>
            </a:r>
          </a:p>
          <a:p>
            <a:pPr marL="285750" indent="-285750">
              <a:buFontTx/>
              <a:buChar char="-"/>
            </a:pPr>
            <a:r>
              <a:rPr lang="nl-NL" sz="1800"/>
              <a:t>Interesse om te werken met softwarepakketten  </a:t>
            </a:r>
          </a:p>
          <a:p>
            <a:pPr marL="285750" indent="-285750">
              <a:buFontTx/>
              <a:buChar char="-"/>
            </a:pPr>
            <a:endParaRPr lang="nl-NL"/>
          </a:p>
          <a:p>
            <a:pPr marL="285750" indent="-285750">
              <a:buFontTx/>
              <a:buChar char="-"/>
            </a:pPr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114060" cy="920185"/>
          </a:xfrm>
        </p:spPr>
        <p:txBody>
          <a:bodyPr/>
          <a:lstStyle/>
          <a:p>
            <a:r>
              <a:rPr lang="nl-BE"/>
              <a:t>Domein K&amp;C: decor en etalage</a:t>
            </a:r>
          </a:p>
        </p:txBody>
      </p:sp>
    </p:spTree>
    <p:extLst>
      <p:ext uri="{BB962C8B-B14F-4D97-AF65-F5344CB8AC3E}">
        <p14:creationId xmlns:p14="http://schemas.microsoft.com/office/powerpoint/2010/main" val="243959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334777" cy="920185"/>
          </a:xfrm>
        </p:spPr>
        <p:txBody>
          <a:bodyPr/>
          <a:lstStyle/>
          <a:p>
            <a:r>
              <a:rPr lang="nl-BE"/>
              <a:t>Domein K&amp;C: decor en etalage 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03727BE9-2F1E-40C1-9038-5D233C9C3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204687"/>
              </p:ext>
            </p:extLst>
          </p:nvPr>
        </p:nvGraphicFramePr>
        <p:xfrm>
          <a:off x="274145" y="2504794"/>
          <a:ext cx="11289861" cy="38896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(18)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Commercieel ruimtelijk vormgever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Schetsen en tekenen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Visualisaties en decorstijlen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Grafische technieken</a:t>
                      </a:r>
                    </a:p>
                    <a:p>
                      <a:endParaRPr lang="nl-NL" sz="1800" b="0" i="0" kern="120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Publiciteit, decor en etalage</a:t>
                      </a:r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Diplomajaar publiciteit en illustratie 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Nadien: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Se-n-se in het studiegebied​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Werkgebied: etaleur en decorateur​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Werkgebied: Grafisch ontwerper​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Werkgebied: Beeldende vormgeving​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Onderwijs plastische opvoeding​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Onderwijs kunstvakken​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90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2650483"/>
            <a:ext cx="10651210" cy="3733383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Kennismaking met directe zorg en indirecte zorg</a:t>
            </a:r>
          </a:p>
          <a:p>
            <a:pPr marL="285750" indent="-285750">
              <a:buFontTx/>
              <a:buChar char="-"/>
            </a:pPr>
            <a:r>
              <a:rPr lang="nl-NL" sz="1800"/>
              <a:t>Zorg leren dragen voor de mens in zijn thuiscontext </a:t>
            </a:r>
          </a:p>
          <a:p>
            <a:pPr marL="285750" indent="-285750">
              <a:buFontTx/>
              <a:buChar char="-"/>
            </a:pPr>
            <a:r>
              <a:rPr lang="nl-NL" sz="1800"/>
              <a:t>Kennis maken met de verschillende doelgroepen uit zorg en welzijn</a:t>
            </a:r>
          </a:p>
          <a:p>
            <a:pPr marL="285750" indent="-285750">
              <a:buFontTx/>
              <a:buChar char="-"/>
            </a:pPr>
            <a:r>
              <a:rPr lang="nl-NL" sz="1800"/>
              <a:t>Inzetten op sociale en communicatieve vaardigheden</a:t>
            </a:r>
          </a:p>
          <a:p>
            <a:pPr marL="285750" indent="-285750">
              <a:buFontTx/>
              <a:buChar char="-"/>
            </a:pPr>
            <a:r>
              <a:rPr lang="nl-NL" sz="1800"/>
              <a:t>Samenwerken met partners binnen en buiten de zorg</a:t>
            </a:r>
          </a:p>
          <a:p>
            <a:pPr marL="285750" indent="-285750">
              <a:buFontTx/>
              <a:buChar char="-"/>
            </a:pPr>
            <a:r>
              <a:rPr lang="nl-NL" sz="1800"/>
              <a:t>Basisinzichten anatomie en fysiologie</a:t>
            </a:r>
          </a:p>
          <a:p>
            <a:pPr marL="285750" indent="-285750">
              <a:buFontTx/>
              <a:buChar char="-"/>
            </a:pPr>
            <a:r>
              <a:rPr lang="nl-NL" sz="1800"/>
              <a:t>Aandacht voor administratieve vaardigheden</a:t>
            </a:r>
          </a:p>
          <a:p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594908" cy="920185"/>
          </a:xfrm>
        </p:spPr>
        <p:txBody>
          <a:bodyPr/>
          <a:lstStyle/>
          <a:p>
            <a:r>
              <a:rPr lang="nl-BE"/>
              <a:t>Domein M&amp;W: zorg en welzijn</a:t>
            </a:r>
          </a:p>
        </p:txBody>
      </p:sp>
    </p:spTree>
    <p:extLst>
      <p:ext uri="{BB962C8B-B14F-4D97-AF65-F5344CB8AC3E}">
        <p14:creationId xmlns:p14="http://schemas.microsoft.com/office/powerpoint/2010/main" val="394055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Profiel van de leerling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nl-NL" sz="1800"/>
              <a:t>Begaan met eigen gezondheid en die van anderen</a:t>
            </a:r>
          </a:p>
          <a:p>
            <a:pPr marL="285750" indent="-285750">
              <a:buFontTx/>
              <a:buChar char="-"/>
            </a:pPr>
            <a:r>
              <a:rPr lang="nl-NL" sz="1800"/>
              <a:t>Geïnteresseerd in levensloopfases van de mens</a:t>
            </a:r>
          </a:p>
          <a:p>
            <a:pPr marL="285750" indent="-285750">
              <a:buFontTx/>
              <a:buChar char="-"/>
            </a:pPr>
            <a:r>
              <a:rPr lang="nl-NL" sz="1800"/>
              <a:t>Graag anderen helpen</a:t>
            </a:r>
          </a:p>
          <a:p>
            <a:pPr marL="285750" indent="-285750">
              <a:buFontTx/>
              <a:buChar char="-"/>
            </a:pPr>
            <a:r>
              <a:rPr lang="nl-NL" sz="1800"/>
              <a:t>Effectief zorg dragen voor de  woon- en leefomgeving, wasgoed/kledij/linnen en het maaltijdgebeuren</a:t>
            </a:r>
          </a:p>
          <a:p>
            <a:pPr marL="285750" indent="-285750">
              <a:buFontTx/>
              <a:buChar char="-"/>
            </a:pPr>
            <a:r>
              <a:rPr lang="nl-NL" sz="1800"/>
              <a:t>Sociale en communicatieve vaardigheden hanteren in het ondersteunen, verzorgen en begeleiden van mensen </a:t>
            </a:r>
          </a:p>
          <a:p>
            <a:pPr marL="285750" indent="-285750">
              <a:buFontTx/>
              <a:buChar char="-"/>
            </a:pPr>
            <a:r>
              <a:rPr lang="nl-NL" sz="1800"/>
              <a:t>(</a:t>
            </a:r>
            <a:r>
              <a:rPr lang="nl-NL" sz="1800" err="1"/>
              <a:t>ped</a:t>
            </a:r>
            <a:r>
              <a:rPr lang="nl-NL" sz="1800"/>
              <a:t>)agogische vaardigheden hanteren bij vrijetijdsactiviteiten van mensen </a:t>
            </a:r>
          </a:p>
          <a:p>
            <a:pPr marL="285750" indent="-285750">
              <a:buFontTx/>
              <a:buChar char="-"/>
            </a:pPr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114060" cy="920185"/>
          </a:xfrm>
        </p:spPr>
        <p:txBody>
          <a:bodyPr/>
          <a:lstStyle/>
          <a:p>
            <a:r>
              <a:rPr lang="nl-BE"/>
              <a:t>Domein M&amp;W: zorg en welzijn</a:t>
            </a:r>
          </a:p>
        </p:txBody>
      </p:sp>
    </p:spTree>
    <p:extLst>
      <p:ext uri="{BB962C8B-B14F-4D97-AF65-F5344CB8AC3E}">
        <p14:creationId xmlns:p14="http://schemas.microsoft.com/office/powerpoint/2010/main" val="31600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Onderwijsloopbaan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334777" cy="920185"/>
          </a:xfrm>
        </p:spPr>
        <p:txBody>
          <a:bodyPr/>
          <a:lstStyle/>
          <a:p>
            <a:r>
              <a:rPr lang="nl-BE"/>
              <a:t>Domein M&amp;W: zorg en welzijn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B9F89AC2-613A-42D8-865C-C6E9EB093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666131"/>
              </p:ext>
            </p:extLst>
          </p:nvPr>
        </p:nvGraphicFramePr>
        <p:xfrm>
          <a:off x="274145" y="2504794"/>
          <a:ext cx="11289861" cy="306673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63287">
                  <a:extLst>
                    <a:ext uri="{9D8B030D-6E8A-4147-A177-3AD203B41FA5}">
                      <a16:colId xmlns:a16="http://schemas.microsoft.com/office/drawing/2014/main" val="666371045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41900934"/>
                    </a:ext>
                  </a:extLst>
                </a:gridCol>
                <a:gridCol w="3763287">
                  <a:extLst>
                    <a:ext uri="{9D8B030D-6E8A-4147-A177-3AD203B41FA5}">
                      <a16:colId xmlns:a16="http://schemas.microsoft.com/office/drawing/2014/main" val="1325792516"/>
                    </a:ext>
                  </a:extLst>
                </a:gridCol>
              </a:tblGrid>
              <a:tr h="506419">
                <a:tc>
                  <a:txBody>
                    <a:bodyPr/>
                    <a:lstStyle/>
                    <a:p>
                      <a:r>
                        <a:rPr lang="nl-BE"/>
                        <a:t>2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3</a:t>
                      </a:r>
                      <a:r>
                        <a:rPr lang="nl-BE" baseline="30000"/>
                        <a:t>e</a:t>
                      </a:r>
                      <a:r>
                        <a:rPr lang="nl-BE"/>
                        <a:t> graad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Verdere loopbaan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1181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Zorg en welzijn (18)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Voeding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Huishoudkunde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800" b="0" i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Assistentie in wonen, zorg en welzijn</a:t>
                      </a:r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Diplomajaar organisatie-assistentie 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Nadien:</a:t>
                      </a:r>
                    </a:p>
                    <a:p>
                      <a:endParaRPr lang="nl-NL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HBO 5​</a:t>
                      </a:r>
                    </a:p>
                    <a:p>
                      <a:r>
                        <a:rPr lang="nl-NL" err="1">
                          <a:solidFill>
                            <a:schemeClr val="tx2"/>
                          </a:solidFill>
                        </a:rPr>
                        <a:t>Bachelorrichting</a:t>
                      </a:r>
                      <a:r>
                        <a:rPr lang="nl-NL">
                          <a:solidFill>
                            <a:schemeClr val="tx2"/>
                          </a:solidFill>
                        </a:rPr>
                        <a:t> in sector “Zorg”​</a:t>
                      </a:r>
                    </a:p>
                    <a:p>
                      <a:r>
                        <a:rPr lang="nl-NL">
                          <a:solidFill>
                            <a:schemeClr val="tx2"/>
                          </a:solidFill>
                        </a:rPr>
                        <a:t>Werkgebied: Polyvalent medewerker in sector ”Zorg”​</a:t>
                      </a:r>
                    </a:p>
                    <a:p>
                      <a:endParaRPr lang="nl-BE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2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8785812" cy="1141503"/>
          </a:xfrm>
        </p:spPr>
        <p:txBody>
          <a:bodyPr/>
          <a:lstStyle/>
          <a:p>
            <a:r>
              <a:rPr lang="nl-BE"/>
              <a:t>Hoe kiezen</a:t>
            </a:r>
          </a:p>
        </p:txBody>
      </p:sp>
    </p:spTree>
    <p:extLst>
      <p:ext uri="{BB962C8B-B14F-4D97-AF65-F5344CB8AC3E}">
        <p14:creationId xmlns:p14="http://schemas.microsoft.com/office/powerpoint/2010/main" val="34034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192DFC6-1734-4138-9017-E0B4422F8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1585519"/>
            <a:ext cx="10651210" cy="4855038"/>
          </a:xfrm>
        </p:spPr>
        <p:txBody>
          <a:bodyPr>
            <a:normAutofit/>
          </a:bodyPr>
          <a:lstStyle/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NL" sz="1800"/>
              <a:t>Tweede graad sluit naadloos aan op derde graad, dus…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Voorbereiding op het hoger onderwijs en/of werkveld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‘Definitieve’ keuze (beperkte heroriëntering mogelijk)</a:t>
            </a:r>
          </a:p>
          <a:p>
            <a:pPr marL="0" lvl="1" indent="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endParaRPr lang="nl-NL" sz="1800"/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NL" sz="1800"/>
              <a:t>Bepalende factoren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Capaciteiten				- Advies klassenraad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Zelfkennis				- Lessentabellen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Studies tweede graad			- Profiel studierichting</a:t>
            </a:r>
          </a:p>
          <a:p>
            <a:pPr marL="285750" lvl="1" indent="-28575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sz="1800"/>
              <a:t>Attest 					- Toekomstmogelijkheden</a:t>
            </a:r>
          </a:p>
          <a:p>
            <a:endParaRPr lang="nl-BE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Belang van een goede keuze</a:t>
            </a:r>
          </a:p>
        </p:txBody>
      </p:sp>
    </p:spTree>
    <p:extLst>
      <p:ext uri="{BB962C8B-B14F-4D97-AF65-F5344CB8AC3E}">
        <p14:creationId xmlns:p14="http://schemas.microsoft.com/office/powerpoint/2010/main" val="286170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DBB8B3-84CD-496B-AC8C-E2B8144C4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1585519"/>
            <a:ext cx="10651210" cy="3875714"/>
          </a:xfrm>
        </p:spPr>
        <p:txBody>
          <a:bodyPr>
            <a:normAutofit/>
          </a:bodyPr>
          <a:lstStyle/>
          <a:p>
            <a:pPr marL="285750" lvl="1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Maak een positieve keuze op basis van eerlijke motieven</a:t>
            </a:r>
          </a:p>
          <a:p>
            <a:pPr marL="285750" lvl="1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Laat je keuze niet beïnvloeden door</a:t>
            </a:r>
          </a:p>
          <a:p>
            <a:pPr marL="742950" lvl="2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Vrienden of vriendinnen</a:t>
            </a:r>
          </a:p>
          <a:p>
            <a:pPr marL="742950" lvl="2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De vermoedelijke vakleraren </a:t>
            </a:r>
          </a:p>
          <a:p>
            <a:pPr marL="742950" lvl="2" indent="-285750">
              <a:spcBef>
                <a:spcPts val="1000"/>
              </a:spcBef>
              <a:buFontTx/>
              <a:buChar char="-"/>
              <a:defRPr/>
            </a:pPr>
            <a:r>
              <a:rPr lang="nl-NL" altLang="nl-BE" sz="1800"/>
              <a:t>Gemakkelijkheidsoverwegingen </a:t>
            </a:r>
          </a:p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86793D-370A-4849-A61E-E74172CB2C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Aandachtspunten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133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C39AC8-9A32-4570-AE7C-AB59BFBEAB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947" y="1644242"/>
            <a:ext cx="10651210" cy="339168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/>
              <a:t>Voor reeds ingeschreven leerlingen:</a:t>
            </a:r>
          </a:p>
          <a:p>
            <a:pPr marL="971550" lvl="1" indent="-285750"/>
            <a:r>
              <a:rPr lang="nl-NL" sz="1800"/>
              <a:t>Keuze doorgeven via deze link: </a:t>
            </a:r>
            <a:r>
              <a:rPr lang="nl-BE" sz="1800" b="0" i="0" u="none" strike="noStrike">
                <a:solidFill>
                  <a:srgbClr val="0033CC"/>
                </a:solidFill>
                <a:effectLst/>
                <a:latin typeface="Open Sans"/>
                <a:hlinkClick r:id="rId2"/>
              </a:rPr>
              <a:t>https://forms.office.com/r/dS39ALz3bH</a:t>
            </a:r>
            <a:r>
              <a:rPr lang="nl-BE" sz="1800" b="0" i="0" u="none" strike="noStrike">
                <a:solidFill>
                  <a:srgbClr val="0033CC"/>
                </a:solidFill>
                <a:effectLst/>
                <a:latin typeface="Open Sans"/>
              </a:rPr>
              <a:t> </a:t>
            </a:r>
            <a:endParaRPr lang="nl-BE" sz="1800"/>
          </a:p>
          <a:p>
            <a:pPr marL="971550" lvl="1" indent="-285750"/>
            <a:r>
              <a:rPr lang="nl-BE" sz="1800"/>
              <a:t>Voor 2 april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/>
              <a:t>Voor toekomstige leerlingen:</a:t>
            </a:r>
          </a:p>
          <a:p>
            <a:pPr marL="971550" lvl="1" indent="-285750"/>
            <a:r>
              <a:rPr lang="nl-BE" sz="1800"/>
              <a:t>Keuze doorgeven via aanmeldingsformulier 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A3FB4D-FEFE-4AE8-A2E3-5F2FB1A8D9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8947" y="1028072"/>
            <a:ext cx="8792749" cy="920185"/>
          </a:xfrm>
        </p:spPr>
        <p:txBody>
          <a:bodyPr/>
          <a:lstStyle/>
          <a:p>
            <a:r>
              <a:rPr lang="nl-NL"/>
              <a:t>Kiezen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51283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322EA8-CCF2-40D0-A86A-9C2B58EF1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0191" y="2858248"/>
            <a:ext cx="7525409" cy="1583123"/>
          </a:xfrm>
        </p:spPr>
        <p:txBody>
          <a:bodyPr>
            <a:normAutofit/>
          </a:bodyPr>
          <a:lstStyle/>
          <a:p>
            <a:r>
              <a:rPr lang="nl-BE">
                <a:latin typeface="Flanders Art Sans"/>
              </a:rPr>
              <a:t>7</a:t>
            </a:r>
            <a:r>
              <a:rPr lang="nl-BE" baseline="30000">
                <a:latin typeface="Flanders Art Sans"/>
              </a:rPr>
              <a:t>e</a:t>
            </a:r>
            <a:r>
              <a:rPr lang="nl-BE">
                <a:latin typeface="Flanders Art Sans"/>
              </a:rPr>
              <a:t> jaar</a:t>
            </a:r>
            <a:br>
              <a:rPr lang="nl-BE"/>
            </a:b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845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86793D-370A-4849-A61E-E74172CB2C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464" y="927404"/>
            <a:ext cx="11782793" cy="920185"/>
          </a:xfrm>
        </p:spPr>
        <p:txBody>
          <a:bodyPr/>
          <a:lstStyle/>
          <a:p>
            <a:r>
              <a:rPr lang="nl-BE"/>
              <a:t>Basisvorming – specifiek gedeelte – specifiek Ter Sterre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025A4D0-5E54-4DD8-BE22-904AB8031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043080"/>
              </p:ext>
            </p:extLst>
          </p:nvPr>
        </p:nvGraphicFramePr>
        <p:xfrm>
          <a:off x="326887" y="2002955"/>
          <a:ext cx="11538225" cy="285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6075">
                  <a:extLst>
                    <a:ext uri="{9D8B030D-6E8A-4147-A177-3AD203B41FA5}">
                      <a16:colId xmlns:a16="http://schemas.microsoft.com/office/drawing/2014/main" val="3153607717"/>
                    </a:ext>
                  </a:extLst>
                </a:gridCol>
                <a:gridCol w="3846075">
                  <a:extLst>
                    <a:ext uri="{9D8B030D-6E8A-4147-A177-3AD203B41FA5}">
                      <a16:colId xmlns:a16="http://schemas.microsoft.com/office/drawing/2014/main" val="1681208497"/>
                    </a:ext>
                  </a:extLst>
                </a:gridCol>
                <a:gridCol w="3846075">
                  <a:extLst>
                    <a:ext uri="{9D8B030D-6E8A-4147-A177-3AD203B41FA5}">
                      <a16:colId xmlns:a16="http://schemas.microsoft.com/office/drawing/2014/main" val="4284844116"/>
                    </a:ext>
                  </a:extLst>
                </a:gridCol>
              </a:tblGrid>
              <a:tr h="491399">
                <a:tc>
                  <a:txBody>
                    <a:bodyPr/>
                    <a:lstStyle/>
                    <a:p>
                      <a:r>
                        <a:rPr lang="nl-BE"/>
                        <a:t>Basisvorming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gedeelte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Specifiek Ter Sterre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68101"/>
                  </a:ext>
                </a:extLst>
              </a:tr>
              <a:tr h="2360691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16u tuinbouw</a:t>
                      </a:r>
                    </a:p>
                    <a:p>
                      <a:endParaRPr lang="nl-BE"/>
                    </a:p>
                    <a:p>
                      <a:r>
                        <a:rPr lang="nl-BE"/>
                        <a:t>Rijbewijs Tractor (8u + examen)</a:t>
                      </a:r>
                    </a:p>
                    <a:p>
                      <a:pPr lvl="0">
                        <a:buNone/>
                      </a:pPr>
                      <a:r>
                        <a:rPr lang="nl-BE" err="1"/>
                        <a:t>Fytolicentie</a:t>
                      </a:r>
                      <a:r>
                        <a:rPr lang="nl-BE"/>
                        <a:t> (minimum 16u)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19607"/>
                  </a:ext>
                </a:extLst>
              </a:tr>
            </a:tbl>
          </a:graphicData>
        </a:graphic>
      </p:graphicFrame>
      <p:pic>
        <p:nvPicPr>
          <p:cNvPr id="8" name="Afbeelding 7">
            <a:extLst>
              <a:ext uri="{FF2B5EF4-FFF2-40B4-BE49-F238E27FC236}">
                <a16:creationId xmlns:a16="http://schemas.microsoft.com/office/drawing/2014/main" id="{7BBD973E-6863-48D7-B860-25CE7257A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17" y="2568866"/>
            <a:ext cx="3552825" cy="120015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A299035-C5CF-4F7A-AFC3-E6EB442AA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362"/>
          <a:stretch/>
        </p:blipFill>
        <p:spPr>
          <a:xfrm>
            <a:off x="8078991" y="2568866"/>
            <a:ext cx="3533775" cy="39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30656B-357F-4162-95CB-90EA07BFE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659" y="1251284"/>
            <a:ext cx="7362782" cy="431650"/>
          </a:xfrm>
        </p:spPr>
        <p:txBody>
          <a:bodyPr/>
          <a:lstStyle/>
          <a:p>
            <a:r>
              <a:rPr lang="nl-BE"/>
              <a:t>Visie op de studierichting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E16C65-8E4E-4522-98FE-5F2D7F39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1864" y="1682934"/>
            <a:ext cx="10651210" cy="39668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Verder werken op eerder verworven kennis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Praktisch opgevat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Diploma </a:t>
            </a:r>
            <a:r>
              <a:rPr lang="nl-NL" sz="1800" err="1">
                <a:latin typeface="Flanders Art Sans"/>
              </a:rPr>
              <a:t>ipv</a:t>
            </a:r>
            <a:r>
              <a:rPr lang="nl-NL" sz="1800">
                <a:latin typeface="Flanders Art Sans"/>
              </a:rPr>
              <a:t> getuigschrift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Extra getuigschrift bedrijfsbeheer  </a:t>
            </a:r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Erasmusproject boomkwekerij (Nederland – 3 daagse)</a:t>
            </a:r>
            <a:endParaRPr lang="nl-BE" sz="1800"/>
          </a:p>
          <a:p>
            <a:pPr marL="285750" indent="-285750">
              <a:buFontTx/>
              <a:buChar char="-"/>
            </a:pPr>
            <a:r>
              <a:rPr lang="nl-NL" sz="1800">
                <a:latin typeface="Flanders Art Sans"/>
              </a:rPr>
              <a:t>10 weken stage (verdeeld over 4 periodes)</a:t>
            </a:r>
          </a:p>
          <a:p>
            <a:pPr marL="971550" lvl="1" indent="-285750">
              <a:buFontTx/>
              <a:buChar char="-"/>
            </a:pPr>
            <a:r>
              <a:rPr lang="nl-NL" sz="1800">
                <a:latin typeface="Flanders Art Sans"/>
              </a:rPr>
              <a:t>3 weken voor de herfstvakantie: tuinaanleg </a:t>
            </a:r>
          </a:p>
          <a:p>
            <a:pPr marL="971550" lvl="1" indent="-285750">
              <a:buFontTx/>
              <a:buChar char="-"/>
            </a:pPr>
            <a:r>
              <a:rPr lang="nl-NL" sz="1800">
                <a:latin typeface="Flanders Art Sans"/>
              </a:rPr>
              <a:t>2 weken rond de krokusvakantie: kweker</a:t>
            </a:r>
          </a:p>
          <a:p>
            <a:pPr marL="971550" lvl="1" indent="-285750">
              <a:buFontTx/>
              <a:buChar char="-"/>
            </a:pPr>
            <a:r>
              <a:rPr lang="nl-NL" sz="1800">
                <a:latin typeface="Flanders Art Sans"/>
              </a:rPr>
              <a:t>5 weken rond de paasvakantie / mei: groendienst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16212FE-F704-4FFD-A534-5746C1A527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6381" y="398237"/>
            <a:ext cx="8792749" cy="920185"/>
          </a:xfrm>
        </p:spPr>
        <p:txBody>
          <a:bodyPr/>
          <a:lstStyle/>
          <a:p>
            <a:r>
              <a:rPr lang="nl-BE"/>
              <a:t>7</a:t>
            </a:r>
            <a:r>
              <a:rPr lang="nl-BE" baseline="30000"/>
              <a:t>e</a:t>
            </a:r>
            <a:r>
              <a:rPr lang="nl-BE"/>
              <a:t> jaar</a:t>
            </a:r>
          </a:p>
        </p:txBody>
      </p:sp>
    </p:spTree>
    <p:extLst>
      <p:ext uri="{BB962C8B-B14F-4D97-AF65-F5344CB8AC3E}">
        <p14:creationId xmlns:p14="http://schemas.microsoft.com/office/powerpoint/2010/main" val="103880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04_GO!-Groen">
  <a:themeElements>
    <a:clrScheme name="GO!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3014B"/>
      </a:accent1>
      <a:accent2>
        <a:srgbClr val="F18500"/>
      </a:accent2>
      <a:accent3>
        <a:srgbClr val="00B3D9"/>
      </a:accent3>
      <a:accent4>
        <a:srgbClr val="A7BA19"/>
      </a:accent4>
      <a:accent5>
        <a:srgbClr val="8369D5"/>
      </a:accent5>
      <a:accent6>
        <a:srgbClr val="FFBA1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" id="{21025510-1F21-47C8-8C4C-494DCB5DBA61}" vid="{43B3A2B3-6EE5-40FB-BF64-B696C6FBBA7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 (3)</Template>
  <TotalTime>0</TotalTime>
  <Words>1932</Words>
  <Application>Microsoft Office PowerPoint</Application>
  <PresentationFormat>Breedbeeld</PresentationFormat>
  <Paragraphs>430</Paragraphs>
  <Slides>54</Slides>
  <Notes>3</Notes>
  <HiddenSlides>0</HiddenSlides>
  <MMClips>3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60" baseType="lpstr">
      <vt:lpstr>Arial</vt:lpstr>
      <vt:lpstr>Calibri</vt:lpstr>
      <vt:lpstr>Flanders Art Sans</vt:lpstr>
      <vt:lpstr>Open Sans</vt:lpstr>
      <vt:lpstr>Roboto</vt:lpstr>
      <vt:lpstr>04_GO!-Groen</vt:lpstr>
      <vt:lpstr>Van de eerste graad naar de tweede graad (doorstroom &amp; dubbele finaliteit) </vt:lpstr>
      <vt:lpstr>PowerPoint-presentatie</vt:lpstr>
      <vt:lpstr>PowerPoint-presentatie</vt:lpstr>
      <vt:lpstr>Algemeen</vt:lpstr>
      <vt:lpstr>PowerPoint-presentatie</vt:lpstr>
      <vt:lpstr>Doorstroom finaliteit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Dubbele finaliteit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Hoe kiezen</vt:lpstr>
      <vt:lpstr>PowerPoint-presentatie</vt:lpstr>
      <vt:lpstr>PowerPoint-presentatie</vt:lpstr>
      <vt:lpstr>PowerPoint-presentatie</vt:lpstr>
      <vt:lpstr>Van de eerste graad naar de tweede graad (arbeidsmarkt)</vt:lpstr>
      <vt:lpstr>PowerPoint-presentatie</vt:lpstr>
      <vt:lpstr>PowerPoint-presentatie</vt:lpstr>
      <vt:lpstr>Algemeen</vt:lpstr>
      <vt:lpstr>PowerPoint-presentatie</vt:lpstr>
      <vt:lpstr>Arbeidsmarkt finaliteit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Hoe kiezen</vt:lpstr>
      <vt:lpstr>PowerPoint-presentatie</vt:lpstr>
      <vt:lpstr>PowerPoint-presentatie</vt:lpstr>
      <vt:lpstr>PowerPoint-presentatie</vt:lpstr>
      <vt:lpstr>7e jaar 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Katrien Pauwels</dc:creator>
  <cp:lastModifiedBy>Elisa Castelein</cp:lastModifiedBy>
  <cp:revision>1</cp:revision>
  <cp:lastPrinted>2022-03-17T12:25:16Z</cp:lastPrinted>
  <dcterms:created xsi:type="dcterms:W3CDTF">2021-02-12T08:23:47Z</dcterms:created>
  <dcterms:modified xsi:type="dcterms:W3CDTF">2022-03-22T07:47:03Z</dcterms:modified>
</cp:coreProperties>
</file>